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405" r:id="rId3"/>
    <p:sldId id="419" r:id="rId4"/>
    <p:sldId id="309" r:id="rId5"/>
    <p:sldId id="320" r:id="rId6"/>
    <p:sldId id="318" r:id="rId7"/>
    <p:sldId id="430" r:id="rId8"/>
    <p:sldId id="431" r:id="rId9"/>
    <p:sldId id="432" r:id="rId10"/>
    <p:sldId id="433" r:id="rId11"/>
    <p:sldId id="440" r:id="rId12"/>
    <p:sldId id="441" r:id="rId13"/>
    <p:sldId id="442" r:id="rId14"/>
    <p:sldId id="443" r:id="rId15"/>
    <p:sldId id="445" r:id="rId16"/>
    <p:sldId id="447" r:id="rId17"/>
    <p:sldId id="448" r:id="rId18"/>
    <p:sldId id="450" r:id="rId19"/>
    <p:sldId id="452" r:id="rId20"/>
    <p:sldId id="453" r:id="rId21"/>
    <p:sldId id="454" r:id="rId22"/>
  </p:sldIdLst>
  <p:sldSz cx="9144000" cy="6858000" type="screen4x3"/>
  <p:notesSz cx="6807200" cy="99393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A8A4"/>
    <a:srgbClr val="00AC8F"/>
    <a:srgbClr val="00BC9D"/>
    <a:srgbClr val="039793"/>
    <a:srgbClr val="009A7D"/>
    <a:srgbClr val="029894"/>
    <a:srgbClr val="029871"/>
    <a:srgbClr val="099184"/>
    <a:srgbClr val="009999"/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08" autoAdjust="0"/>
    <p:restoredTop sz="94732" autoAdjust="0"/>
  </p:normalViewPr>
  <p:slideViewPr>
    <p:cSldViewPr>
      <p:cViewPr>
        <p:scale>
          <a:sx n="130" d="100"/>
          <a:sy n="130" d="100"/>
        </p:scale>
        <p:origin x="1720" y="17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02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328047-1B63-4BC7-B7A2-F7FE52FA9FB2}" type="datetimeFigureOut">
              <a:rPr kumimoji="1" lang="ja-JP" altLang="en-US" smtClean="0"/>
              <a:pPr/>
              <a:t>2015/10/23</a:t>
            </a:fld>
            <a:endParaRPr kumimoji="1" lang="ja-JP" altLang="en-US" dirty="0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 dirty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720" y="4721186"/>
            <a:ext cx="5445760" cy="447270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5838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49FA5B-E52E-4C78-ADF8-0089AF2AFB70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45924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1C78A9-3C51-4620-B566-A083F079656F}" type="slidenum">
              <a:rPr kumimoji="1" lang="ja-JP" altLang="en-US" smtClean="0"/>
              <a:pPr/>
              <a:t>9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11920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F8BCB-0023-4DFE-9B2D-9DD78765F763}" type="datetimeFigureOut">
              <a:rPr kumimoji="1" lang="ja-JP" altLang="en-US" smtClean="0"/>
              <a:pPr/>
              <a:t>2015/10/23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9BC75-617D-4201-8E10-403B54ABC2BD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76856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F8BCB-0023-4DFE-9B2D-9DD78765F763}" type="datetimeFigureOut">
              <a:rPr kumimoji="1" lang="ja-JP" altLang="en-US" smtClean="0"/>
              <a:pPr/>
              <a:t>2015/10/23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9BC75-617D-4201-8E10-403B54ABC2BD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14080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F8BCB-0023-4DFE-9B2D-9DD78765F763}" type="datetimeFigureOut">
              <a:rPr kumimoji="1" lang="ja-JP" altLang="en-US" smtClean="0"/>
              <a:pPr/>
              <a:t>2015/10/23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9BC75-617D-4201-8E10-403B54ABC2BD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08011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F8BCB-0023-4DFE-9B2D-9DD78765F763}" type="datetimeFigureOut">
              <a:rPr kumimoji="1" lang="ja-JP" altLang="en-US" smtClean="0"/>
              <a:pPr/>
              <a:t>2015/10/23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9BC75-617D-4201-8E10-403B54ABC2BD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7849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F8BCB-0023-4DFE-9B2D-9DD78765F763}" type="datetimeFigureOut">
              <a:rPr kumimoji="1" lang="ja-JP" altLang="en-US" smtClean="0"/>
              <a:pPr/>
              <a:t>2015/10/23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9BC75-617D-4201-8E10-403B54ABC2BD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5891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F8BCB-0023-4DFE-9B2D-9DD78765F763}" type="datetimeFigureOut">
              <a:rPr kumimoji="1" lang="ja-JP" altLang="en-US" smtClean="0"/>
              <a:pPr/>
              <a:t>2015/10/23</a:t>
            </a:fld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9BC75-617D-4201-8E10-403B54ABC2BD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433953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F8BCB-0023-4DFE-9B2D-9DD78765F763}" type="datetimeFigureOut">
              <a:rPr kumimoji="1" lang="ja-JP" altLang="en-US" smtClean="0"/>
              <a:pPr/>
              <a:t>2015/10/23</a:t>
            </a:fld>
            <a:endParaRPr kumimoji="1" lang="ja-JP" altLang="en-US" dirty="0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9BC75-617D-4201-8E10-403B54ABC2BD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71530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F8BCB-0023-4DFE-9B2D-9DD78765F763}" type="datetimeFigureOut">
              <a:rPr kumimoji="1" lang="ja-JP" altLang="en-US" smtClean="0"/>
              <a:pPr/>
              <a:t>2015/10/23</a:t>
            </a:fld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9BC75-617D-4201-8E10-403B54ABC2BD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28424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F8BCB-0023-4DFE-9B2D-9DD78765F763}" type="datetimeFigureOut">
              <a:rPr kumimoji="1" lang="ja-JP" altLang="en-US" smtClean="0"/>
              <a:pPr/>
              <a:t>2015/10/23</a:t>
            </a:fld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9BC75-617D-4201-8E10-403B54ABC2BD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73725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F8BCB-0023-4DFE-9B2D-9DD78765F763}" type="datetimeFigureOut">
              <a:rPr kumimoji="1" lang="ja-JP" altLang="en-US" smtClean="0"/>
              <a:pPr/>
              <a:t>2015/10/23</a:t>
            </a:fld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9BC75-617D-4201-8E10-403B54ABC2BD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39996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 dirty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F8BCB-0023-4DFE-9B2D-9DD78765F763}" type="datetimeFigureOut">
              <a:rPr kumimoji="1" lang="ja-JP" altLang="en-US" smtClean="0"/>
              <a:pPr/>
              <a:t>2015/10/23</a:t>
            </a:fld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9BC75-617D-4201-8E10-403B54ABC2BD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7231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FF8BCB-0023-4DFE-9B2D-9DD78765F763}" type="datetimeFigureOut">
              <a:rPr kumimoji="1" lang="ja-JP" altLang="en-US" smtClean="0"/>
              <a:pPr/>
              <a:t>2015/10/23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99BC75-617D-4201-8E10-403B54ABC2BD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37298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4" Type="http://schemas.openxmlformats.org/officeDocument/2006/relationships/image" Target="../media/image1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33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28.png"/><Relationship Id="rId5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7.jpeg"/><Relationship Id="rId5" Type="http://schemas.openxmlformats.org/officeDocument/2006/relationships/image" Target="../media/image28.png"/><Relationship Id="rId6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1.png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44.jpeg"/><Relationship Id="rId5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4" Type="http://schemas.openxmlformats.org/officeDocument/2006/relationships/image" Target="../media/image12.png"/><Relationship Id="rId5" Type="http://schemas.openxmlformats.org/officeDocument/2006/relationships/image" Target="../media/image13.jpeg"/><Relationship Id="rId6" Type="http://schemas.openxmlformats.org/officeDocument/2006/relationships/image" Target="../media/image14.png"/><Relationship Id="rId7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Relationship Id="rId3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1"/>
          <p:cNvSpPr txBox="1">
            <a:spLocks/>
          </p:cNvSpPr>
          <p:nvPr/>
        </p:nvSpPr>
        <p:spPr>
          <a:xfrm>
            <a:off x="685800" y="1700213"/>
            <a:ext cx="7772400" cy="3890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ja-JP" sz="5400" b="1" dirty="0" smtClean="0">
                <a:latin typeface="Calibri" pitchFamily="34" charset="0"/>
                <a:cs typeface="Calibri" pitchFamily="34" charset="0"/>
              </a:rPr>
              <a:t>Новинки </a:t>
            </a:r>
            <a:r>
              <a:rPr lang="en-US" altLang="ja-JP" sz="5400" b="1" dirty="0" smtClean="0">
                <a:latin typeface="Calibri" pitchFamily="34" charset="0"/>
                <a:cs typeface="Calibri" pitchFamily="34" charset="0"/>
              </a:rPr>
              <a:t>Nexus/Shimano </a:t>
            </a:r>
            <a:r>
              <a:rPr lang="ru-RU" altLang="ja-JP" sz="5400" b="1" dirty="0" smtClean="0">
                <a:latin typeface="Calibri" pitchFamily="34" charset="0"/>
                <a:cs typeface="Calibri" pitchFamily="34" charset="0"/>
              </a:rPr>
              <a:t>азиатский рынок сезона осень/зима 2015-2016</a:t>
            </a:r>
            <a:endParaRPr lang="ja-JP" altLang="en-US" sz="5400" b="1" u="sng" dirty="0" smtClean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152" r="-616" b="23569"/>
          <a:stretch>
            <a:fillRect/>
          </a:stretch>
        </p:blipFill>
        <p:spPr bwMode="auto">
          <a:xfrm>
            <a:off x="107504" y="103063"/>
            <a:ext cx="1512168" cy="336860"/>
          </a:xfrm>
          <a:prstGeom prst="rect">
            <a:avLst/>
          </a:prstGeom>
          <a:solidFill>
            <a:srgbClr val="FFFFFF">
              <a:alpha val="460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4328" y="144648"/>
            <a:ext cx="1358900" cy="2952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6677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線コネクタ 2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グループ化 5"/>
          <p:cNvGrpSpPr/>
          <p:nvPr/>
        </p:nvGrpSpPr>
        <p:grpSpPr>
          <a:xfrm>
            <a:off x="521716" y="332656"/>
            <a:ext cx="8100568" cy="2924355"/>
            <a:chOff x="569343" y="1406106"/>
            <a:chExt cx="8100568" cy="2924355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69343" y="1406106"/>
              <a:ext cx="3873261" cy="29243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3"/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788024" y="1410419"/>
              <a:ext cx="3881887" cy="29157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" name="テキスト ボックス 6"/>
          <p:cNvSpPr txBox="1"/>
          <p:nvPr/>
        </p:nvSpPr>
        <p:spPr>
          <a:xfrm>
            <a:off x="464139" y="3241068"/>
            <a:ext cx="3873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ru-RU" altLang="ja-JP" sz="2400" dirty="0" smtClean="0">
                <a:ea typeface="+mj-ea"/>
              </a:rPr>
              <a:t>Обычный материал</a:t>
            </a:r>
            <a:endParaRPr kumimoji="1" lang="ja-JP" altLang="en-US" sz="2400" dirty="0">
              <a:ea typeface="+mj-ea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4326054" y="3645024"/>
            <a:ext cx="49295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ja-JP" sz="2400" b="1" dirty="0" smtClean="0">
                <a:ea typeface="+mj-ea"/>
              </a:rPr>
              <a:t>Более частое плетение и высокая плотность материала</a:t>
            </a:r>
            <a:endParaRPr lang="en-US" altLang="ja-JP" sz="2400" b="1" dirty="0" smtClean="0">
              <a:ea typeface="+mj-ea"/>
            </a:endParaRPr>
          </a:p>
        </p:txBody>
      </p:sp>
      <p:graphicFrame>
        <p:nvGraphicFramePr>
          <p:cNvPr id="11" name="表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476908"/>
              </p:ext>
            </p:extLst>
          </p:nvPr>
        </p:nvGraphicFramePr>
        <p:xfrm>
          <a:off x="222697" y="4437112"/>
          <a:ext cx="8597775" cy="23469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079943"/>
                <a:gridCol w="1528509"/>
                <a:gridCol w="1528509"/>
                <a:gridCol w="1528509"/>
                <a:gridCol w="1932305"/>
              </a:tblGrid>
              <a:tr h="672075">
                <a:tc>
                  <a:txBody>
                    <a:bodyPr/>
                    <a:lstStyle/>
                    <a:p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Hyper Repel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Hyper</a:t>
                      </a:r>
                      <a:r>
                        <a:rPr kumimoji="1" lang="en-US" altLang="ja-JP" sz="2000" baseline="0" dirty="0" smtClean="0"/>
                        <a:t> Repel</a:t>
                      </a:r>
                    </a:p>
                    <a:p>
                      <a:r>
                        <a:rPr kumimoji="1" lang="en-US" altLang="ja-JP" sz="2000" baseline="0" dirty="0" smtClean="0"/>
                        <a:t>100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Hyper Repel</a:t>
                      </a:r>
                    </a:p>
                    <a:p>
                      <a:r>
                        <a:rPr kumimoji="1" lang="en-US" altLang="ja-JP" sz="2000" dirty="0" smtClean="0"/>
                        <a:t>100+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Hyper Repel</a:t>
                      </a:r>
                    </a:p>
                    <a:p>
                      <a:r>
                        <a:rPr kumimoji="1" lang="en-US" altLang="ja-JP" sz="2000" dirty="0" smtClean="0"/>
                        <a:t>X200</a:t>
                      </a:r>
                      <a:endParaRPr kumimoji="1" lang="ja-JP" altLang="en-US" sz="2000" dirty="0"/>
                    </a:p>
                  </a:txBody>
                  <a:tcPr/>
                </a:tc>
              </a:tr>
              <a:tr h="67207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ja-JP" sz="2400" dirty="0" smtClean="0"/>
                        <a:t>Количество циклов стирки</a:t>
                      </a:r>
                      <a:endParaRPr lang="en-US" altLang="ja-JP" sz="2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50</a:t>
                      </a:r>
                      <a:r>
                        <a:rPr kumimoji="1" lang="ja-JP" altLang="en-US" sz="2400" dirty="0" smtClean="0"/>
                        <a:t> </a:t>
                      </a:r>
                      <a:r>
                        <a:rPr kumimoji="1" lang="ru-RU" altLang="ja-JP" sz="2400" dirty="0" smtClean="0"/>
                        <a:t>циклов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100</a:t>
                      </a:r>
                      <a:r>
                        <a:rPr kumimoji="1" lang="en-US" altLang="ja-JP" sz="2400" baseline="0" dirty="0" smtClean="0"/>
                        <a:t> </a:t>
                      </a:r>
                      <a:r>
                        <a:rPr kumimoji="1" lang="ru-RU" altLang="ja-JP" sz="2400" baseline="0" dirty="0" smtClean="0"/>
                        <a:t>циклов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100</a:t>
                      </a:r>
                      <a:r>
                        <a:rPr kumimoji="1" lang="ja-JP" altLang="en-US" sz="2400" baseline="0" dirty="0" smtClean="0"/>
                        <a:t> </a:t>
                      </a:r>
                      <a:r>
                        <a:rPr kumimoji="1" lang="ru-RU" altLang="ja-JP" sz="2400" baseline="0" dirty="0" smtClean="0"/>
                        <a:t>циклов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>
                          <a:solidFill>
                            <a:srgbClr val="FF0000"/>
                          </a:solidFill>
                        </a:rPr>
                        <a:t>200</a:t>
                      </a:r>
                      <a:r>
                        <a:rPr kumimoji="1" lang="ja-JP" altLang="en-US" sz="24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kumimoji="1" lang="ru-RU" altLang="ja-JP" sz="2400" baseline="0" dirty="0" smtClean="0">
                          <a:solidFill>
                            <a:srgbClr val="FF0000"/>
                          </a:solidFill>
                        </a:rPr>
                        <a:t>циклов</a:t>
                      </a:r>
                      <a:endParaRPr kumimoji="1" lang="ja-JP" alt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67207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ja-JP" sz="2400" dirty="0" smtClean="0"/>
                        <a:t>Прочность к истиранию</a:t>
                      </a:r>
                      <a:endParaRPr lang="ja-JP" altLang="en-US" sz="2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ru-RU" altLang="ja-JP" sz="2400" dirty="0" smtClean="0"/>
                        <a:t>около</a:t>
                      </a:r>
                      <a:r>
                        <a:rPr kumimoji="1" lang="en-US" altLang="ja-JP" sz="2400" dirty="0" smtClean="0"/>
                        <a:t> 80</a:t>
                      </a:r>
                      <a:r>
                        <a:rPr kumimoji="1" lang="ru-RU" altLang="ja-JP" sz="2400" dirty="0" smtClean="0"/>
                        <a:t> циклов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ru-RU" altLang="ja-JP" sz="2400" dirty="0" smtClean="0"/>
                        <a:t>около</a:t>
                      </a:r>
                      <a:r>
                        <a:rPr kumimoji="1" lang="en-US" altLang="ja-JP" sz="2400" dirty="0" smtClean="0"/>
                        <a:t> </a:t>
                      </a:r>
                      <a:r>
                        <a:rPr kumimoji="1" lang="ru-RU" altLang="ja-JP" sz="2400" dirty="0" smtClean="0"/>
                        <a:t>150 циклов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ru-RU" altLang="ja-JP" sz="2000" dirty="0" smtClean="0">
                          <a:solidFill>
                            <a:srgbClr val="FF0000"/>
                          </a:solidFill>
                        </a:rPr>
                        <a:t>Более </a:t>
                      </a:r>
                      <a:r>
                        <a:rPr kumimoji="1" lang="en-US" altLang="ja-JP" sz="2000" dirty="0" smtClean="0">
                          <a:solidFill>
                            <a:srgbClr val="FF0000"/>
                          </a:solidFill>
                        </a:rPr>
                        <a:t>500 </a:t>
                      </a:r>
                      <a:r>
                        <a:rPr kumimoji="1" lang="ru-RU" altLang="ja-JP" sz="2000" dirty="0" smtClean="0">
                          <a:solidFill>
                            <a:srgbClr val="FF0000"/>
                          </a:solidFill>
                        </a:rPr>
                        <a:t>циклов</a:t>
                      </a:r>
                      <a:endParaRPr kumimoji="1" lang="ja-JP" alt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7236" y="3317763"/>
            <a:ext cx="1369881" cy="327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5995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3"/>
          <p:cNvSpPr>
            <a:spLocks noChangeShapeType="1"/>
          </p:cNvSpPr>
          <p:nvPr/>
        </p:nvSpPr>
        <p:spPr bwMode="auto">
          <a:xfrm>
            <a:off x="0" y="908720"/>
            <a:ext cx="9144000" cy="0"/>
          </a:xfrm>
          <a:prstGeom prst="line">
            <a:avLst/>
          </a:prstGeom>
          <a:noFill/>
          <a:ln w="25400">
            <a:solidFill>
              <a:srgbClr val="007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152" r="-616" b="23569"/>
          <a:stretch>
            <a:fillRect/>
          </a:stretch>
        </p:blipFill>
        <p:spPr bwMode="auto">
          <a:xfrm>
            <a:off x="107504" y="103063"/>
            <a:ext cx="1512168" cy="336860"/>
          </a:xfrm>
          <a:prstGeom prst="rect">
            <a:avLst/>
          </a:prstGeom>
          <a:solidFill>
            <a:srgbClr val="FFFFFF">
              <a:alpha val="460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070" y="1916832"/>
            <a:ext cx="1724669" cy="129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93322" y="2969732"/>
            <a:ext cx="4727150" cy="1553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93322" y="1428553"/>
            <a:ext cx="4727150" cy="14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98619" y="4754849"/>
            <a:ext cx="4721785" cy="1524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角丸四角形 9"/>
          <p:cNvSpPr/>
          <p:nvPr/>
        </p:nvSpPr>
        <p:spPr>
          <a:xfrm>
            <a:off x="3635896" y="1124744"/>
            <a:ext cx="5328592" cy="3528392"/>
          </a:xfrm>
          <a:prstGeom prst="roundRect">
            <a:avLst>
              <a:gd name="adj" fmla="val 10497"/>
            </a:avLst>
          </a:prstGeom>
          <a:noFill/>
          <a:ln w="57150">
            <a:solidFill>
              <a:srgbClr val="FF3399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" name="角丸四角形 10"/>
          <p:cNvSpPr/>
          <p:nvPr/>
        </p:nvSpPr>
        <p:spPr>
          <a:xfrm rot="16200000">
            <a:off x="2794410" y="2047695"/>
            <a:ext cx="713512" cy="16815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kumimoji="1" lang="ru-RU" altLang="ja-JP" sz="2000" b="1" dirty="0" smtClean="0">
                <a:solidFill>
                  <a:schemeClr val="tx1"/>
                </a:solidFill>
              </a:rPr>
              <a:t>Изменения</a:t>
            </a:r>
            <a:endParaRPr kumimoji="1" lang="ja-JP" altLang="en-US" sz="2000" b="1" dirty="0">
              <a:solidFill>
                <a:schemeClr val="tx1"/>
              </a:solidFill>
            </a:endParaRPr>
          </a:p>
        </p:txBody>
      </p:sp>
      <p:grpSp>
        <p:nvGrpSpPr>
          <p:cNvPr id="15" name="グループ化 14"/>
          <p:cNvGrpSpPr/>
          <p:nvPr/>
        </p:nvGrpSpPr>
        <p:grpSpPr>
          <a:xfrm>
            <a:off x="0" y="4724760"/>
            <a:ext cx="9144000" cy="2133240"/>
            <a:chOff x="0" y="4724760"/>
            <a:chExt cx="9144000" cy="2133240"/>
          </a:xfrm>
        </p:grpSpPr>
        <p:sp>
          <p:nvSpPr>
            <p:cNvPr id="13" name="正方形/長方形 12"/>
            <p:cNvSpPr/>
            <p:nvPr/>
          </p:nvSpPr>
          <p:spPr>
            <a:xfrm>
              <a:off x="0" y="4724760"/>
              <a:ext cx="9144000" cy="213324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altLang="ja-JP" sz="2800" b="1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r>
                <a:rPr lang="ja-JP" altLang="en-US" sz="2400" b="1" dirty="0" smtClean="0">
                  <a:solidFill>
                    <a:srgbClr val="FF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・</a:t>
              </a:r>
              <a:r>
                <a:rPr lang="ru-RU" altLang="ja-JP" sz="2400" b="1" dirty="0"/>
                <a:t> </a:t>
              </a:r>
              <a:r>
                <a:rPr lang="ru-RU" altLang="ja-JP" sz="2400" b="1" dirty="0">
                  <a:solidFill>
                    <a:srgbClr val="FF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Новая структура </a:t>
              </a:r>
              <a:r>
                <a:rPr lang="ru-RU" altLang="ja-JP" sz="2400" b="1" dirty="0" smtClean="0">
                  <a:solidFill>
                    <a:srgbClr val="FF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материала, </a:t>
              </a:r>
              <a:r>
                <a:rPr lang="ru-RU" altLang="ja-JP" sz="2400" b="1" smtClean="0">
                  <a:solidFill>
                    <a:srgbClr val="FF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повышенная износостойкость, улучшенные </a:t>
              </a:r>
              <a:r>
                <a:rPr lang="ru-RU" altLang="ja-JP" sz="2400" b="1" dirty="0" smtClean="0">
                  <a:solidFill>
                    <a:srgbClr val="FF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показатели теплозащиты</a:t>
              </a:r>
              <a:endParaRPr lang="en-US" altLang="ja-JP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r>
                <a:rPr lang="ja-JP" altLang="en-US" sz="2400" b="1" dirty="0" smtClean="0">
                  <a:solidFill>
                    <a:srgbClr val="FF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・</a:t>
              </a:r>
              <a:r>
                <a:rPr lang="en-US" altLang="ja-JP" sz="2400" dirty="0" smtClean="0">
                  <a:solidFill>
                    <a:srgbClr val="FF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</a:t>
              </a:r>
              <a:r>
                <a:rPr lang="ja-JP" altLang="en-US" sz="2400" dirty="0" smtClean="0">
                  <a:solidFill>
                    <a:srgbClr val="FF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Ｄ </a:t>
              </a:r>
              <a:r>
                <a:rPr lang="ru-RU" altLang="ja-JP" sz="2400" b="1" dirty="0" smtClean="0">
                  <a:solidFill>
                    <a:srgbClr val="FF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структура, которая обеспечивает прекрасную мобильность</a:t>
              </a:r>
              <a:endParaRPr kumimoji="1" lang="ja-JP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107504" y="4754849"/>
              <a:ext cx="56166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ja-JP"/>
              </a:defPPr>
              <a:lvl1pPr>
                <a:defRPr sz="2400" b="1">
                  <a:solidFill>
                    <a:srgbClr val="FF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defRPr>
              </a:lvl1pPr>
            </a:lstStyle>
            <a:p>
              <a:r>
                <a:rPr lang="ru-RU" altLang="ja-JP" sz="2800" dirty="0" smtClean="0">
                  <a:solidFill>
                    <a:srgbClr val="FFFF00"/>
                  </a:solidFill>
                  <a:effectLst/>
                  <a:ea typeface="ＭＳ Ｐゴシック" pitchFamily="50" charset="-128"/>
                </a:rPr>
                <a:t>Особенности новых моделей</a:t>
              </a:r>
              <a:endParaRPr lang="en-US" altLang="ja-JP" sz="2800" dirty="0">
                <a:solidFill>
                  <a:srgbClr val="FFFF00"/>
                </a:solidFill>
                <a:effectLst/>
                <a:ea typeface="ＭＳ Ｐゴシック" pitchFamily="50" charset="-128"/>
              </a:endParaRPr>
            </a:p>
          </p:txBody>
        </p:sp>
      </p:grpSp>
      <p:sp>
        <p:nvSpPr>
          <p:cNvPr id="3" name="正方形/長方形 2"/>
          <p:cNvSpPr/>
          <p:nvPr/>
        </p:nvSpPr>
        <p:spPr>
          <a:xfrm>
            <a:off x="4091930" y="1428552"/>
            <a:ext cx="2064246" cy="146038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ja-JP" sz="2400" b="1" dirty="0" smtClean="0"/>
              <a:t>Тонкая модель</a:t>
            </a:r>
            <a:endParaRPr lang="en-US" altLang="ja-JP" sz="2400" b="1" dirty="0"/>
          </a:p>
        </p:txBody>
      </p:sp>
      <p:sp>
        <p:nvSpPr>
          <p:cNvPr id="16" name="正方形/長方形 15"/>
          <p:cNvSpPr/>
          <p:nvPr/>
        </p:nvSpPr>
        <p:spPr>
          <a:xfrm>
            <a:off x="4093325" y="2969732"/>
            <a:ext cx="2064246" cy="155302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ja-JP" sz="2400" b="1" dirty="0" smtClean="0">
                <a:ea typeface="ＭＳ Ｐゴシック" pitchFamily="50" charset="-128"/>
              </a:rPr>
              <a:t>Средняя модель</a:t>
            </a:r>
            <a:endParaRPr lang="en-US" altLang="ja-JP" sz="2400" b="1" dirty="0"/>
          </a:p>
        </p:txBody>
      </p:sp>
    </p:spTree>
    <p:extLst>
      <p:ext uri="{BB962C8B-B14F-4D97-AF65-F5344CB8AC3E}">
        <p14:creationId xmlns:p14="http://schemas.microsoft.com/office/powerpoint/2010/main" val="2749742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3"/>
          <p:cNvSpPr>
            <a:spLocks noChangeShapeType="1"/>
          </p:cNvSpPr>
          <p:nvPr/>
        </p:nvSpPr>
        <p:spPr bwMode="auto">
          <a:xfrm>
            <a:off x="0" y="908720"/>
            <a:ext cx="9144000" cy="0"/>
          </a:xfrm>
          <a:prstGeom prst="line">
            <a:avLst/>
          </a:prstGeom>
          <a:noFill/>
          <a:ln w="25400">
            <a:solidFill>
              <a:srgbClr val="007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dirty="0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-6156" y="544498"/>
            <a:ext cx="671789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b="1" dirty="0" smtClean="0">
                <a:ea typeface="ＭＳ Ｐゴシック" pitchFamily="50" charset="-128"/>
              </a:rPr>
              <a:t>IN-040N</a:t>
            </a:r>
            <a:r>
              <a:rPr lang="ja-JP" altLang="en-US" b="1" dirty="0" smtClean="0">
                <a:ea typeface="ＭＳ Ｐゴシック" pitchFamily="50" charset="-128"/>
              </a:rPr>
              <a:t>　</a:t>
            </a:r>
            <a:r>
              <a:rPr lang="en-US" altLang="ja-JP" b="1" dirty="0">
                <a:ea typeface="ＭＳ Ｐゴシック" pitchFamily="50" charset="-128"/>
              </a:rPr>
              <a:t>BREATH HYPER+℃ Stretch Under Shirt </a:t>
            </a:r>
            <a:r>
              <a:rPr lang="en-US" altLang="ja-JP" b="1" dirty="0" smtClean="0">
                <a:ea typeface="ＭＳ Ｐゴシック" pitchFamily="50" charset="-128"/>
              </a:rPr>
              <a:t>(</a:t>
            </a:r>
            <a:r>
              <a:rPr lang="ru-RU" altLang="ja-JP" b="1" dirty="0" smtClean="0">
                <a:ea typeface="ＭＳ Ｐゴシック" pitchFamily="50" charset="-128"/>
              </a:rPr>
              <a:t>тонкая модель)</a:t>
            </a:r>
            <a:endParaRPr lang="ja-JP" altLang="en-US" b="1" dirty="0">
              <a:ea typeface="ＭＳ Ｐゴシック" pitchFamily="50" charset="-128"/>
            </a:endParaRPr>
          </a:p>
        </p:txBody>
      </p:sp>
      <p:sp>
        <p:nvSpPr>
          <p:cNvPr id="27" name="Text Box 18"/>
          <p:cNvSpPr txBox="1">
            <a:spLocks noChangeArrowheads="1"/>
          </p:cNvSpPr>
          <p:nvPr/>
        </p:nvSpPr>
        <p:spPr bwMode="auto">
          <a:xfrm>
            <a:off x="0" y="908720"/>
            <a:ext cx="781236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ja-JP" b="1" dirty="0" smtClean="0">
                <a:latin typeface="+mn-lt"/>
              </a:rPr>
              <a:t>■</a:t>
            </a:r>
            <a:r>
              <a:rPr lang="ru-RU" altLang="ja-JP" b="1" dirty="0" smtClean="0">
                <a:latin typeface="+mn-lt"/>
              </a:rPr>
              <a:t>новая</a:t>
            </a:r>
            <a:r>
              <a:rPr lang="en-US" altLang="ja-JP" b="1" dirty="0" smtClean="0">
                <a:latin typeface="+mn-lt"/>
              </a:rPr>
              <a:t> 3D </a:t>
            </a:r>
            <a:r>
              <a:rPr lang="ru-RU" altLang="ja-JP" b="1" dirty="0" smtClean="0">
                <a:latin typeface="+mn-lt"/>
              </a:rPr>
              <a:t>кофта спроектирована для аккумулирования  тепла и не сковывает движений</a:t>
            </a:r>
            <a:endParaRPr lang="ja-JP" altLang="en-US" b="1" dirty="0" smtClean="0">
              <a:latin typeface="+mn-lt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152" r="-616" b="23569"/>
          <a:stretch>
            <a:fillRect/>
          </a:stretch>
        </p:blipFill>
        <p:spPr bwMode="auto">
          <a:xfrm>
            <a:off x="107504" y="103063"/>
            <a:ext cx="1512168" cy="336860"/>
          </a:xfrm>
          <a:prstGeom prst="rect">
            <a:avLst/>
          </a:prstGeom>
          <a:solidFill>
            <a:srgbClr val="FFFFFF">
              <a:alpha val="460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392" y="1075333"/>
            <a:ext cx="742153" cy="798283"/>
          </a:xfrm>
          <a:prstGeom prst="rect">
            <a:avLst/>
          </a:prstGeom>
        </p:spPr>
      </p:pic>
      <p:sp>
        <p:nvSpPr>
          <p:cNvPr id="12" name="Text Box 18"/>
          <p:cNvSpPr txBox="1">
            <a:spLocks noChangeArrowheads="1"/>
          </p:cNvSpPr>
          <p:nvPr/>
        </p:nvSpPr>
        <p:spPr bwMode="auto">
          <a:xfrm>
            <a:off x="118540" y="5519172"/>
            <a:ext cx="8352928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lang="ja-JP" altLang="en-US" b="1" dirty="0" smtClean="0">
                <a:latin typeface="+mn-lt"/>
                <a:ea typeface="+mn-ea"/>
              </a:rPr>
              <a:t>・</a:t>
            </a:r>
            <a:r>
              <a:rPr lang="en-US" altLang="ja-JP" b="1" dirty="0">
                <a:latin typeface="+mn-lt"/>
              </a:rPr>
              <a:t>3D </a:t>
            </a:r>
            <a:r>
              <a:rPr lang="ru-RU" altLang="ja-JP" b="1" dirty="0" smtClean="0">
                <a:latin typeface="+mn-lt"/>
              </a:rPr>
              <a:t>крой с </a:t>
            </a:r>
            <a:r>
              <a:rPr lang="en-US" altLang="ja-JP" b="1" dirty="0" smtClean="0">
                <a:latin typeface="+mn-lt"/>
              </a:rPr>
              <a:t>UP </a:t>
            </a:r>
            <a:r>
              <a:rPr lang="en-US" altLang="ja-JP" b="1" dirty="0">
                <a:latin typeface="+mn-lt"/>
              </a:rPr>
              <a:t>SWING </a:t>
            </a:r>
            <a:r>
              <a:rPr lang="en-US" altLang="ja-JP" b="1" dirty="0" smtClean="0">
                <a:latin typeface="+mn-lt"/>
              </a:rPr>
              <a:t>PATTERN</a:t>
            </a:r>
            <a:r>
              <a:rPr lang="ru-RU" altLang="ja-JP" b="1" dirty="0" smtClean="0">
                <a:latin typeface="+mn-lt"/>
              </a:rPr>
              <a:t> </a:t>
            </a:r>
            <a:r>
              <a:rPr lang="ru-RU" altLang="ja-JP" b="1" dirty="0"/>
              <a:t>обеспечивает феноменальную мобильность</a:t>
            </a:r>
            <a:endParaRPr lang="en-US" altLang="ja-JP" b="1" dirty="0">
              <a:latin typeface="+mn-lt"/>
            </a:endParaRPr>
          </a:p>
          <a:p>
            <a:pPr>
              <a:spcBef>
                <a:spcPct val="50000"/>
              </a:spcBef>
            </a:pPr>
            <a:r>
              <a:rPr lang="ja-JP" altLang="en-US" b="1" dirty="0" smtClean="0">
                <a:latin typeface="+mn-lt"/>
                <a:ea typeface="+mn-ea"/>
              </a:rPr>
              <a:t>・</a:t>
            </a:r>
            <a:r>
              <a:rPr lang="ru-RU" altLang="ja-JP" b="1" dirty="0" smtClean="0">
                <a:latin typeface="+mn-lt"/>
                <a:ea typeface="+mn-ea"/>
              </a:rPr>
              <a:t>Обеспечивает комфортную рыбалку в холодное время года</a:t>
            </a:r>
            <a:endParaRPr lang="en-US" altLang="ja-JP" b="1" dirty="0">
              <a:latin typeface="+mn-lt"/>
              <a:ea typeface="+mn-ea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6156176" y="4831080"/>
            <a:ext cx="26533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ja-JP" sz="1400" b="1" dirty="0" smtClean="0"/>
              <a:t>Цвет: Черный</a:t>
            </a:r>
            <a:endParaRPr lang="en-US" altLang="ja-JP" sz="1400" b="1" dirty="0" smtClean="0"/>
          </a:p>
          <a:p>
            <a:r>
              <a:rPr lang="ru-RU" altLang="ja-JP" sz="1400" b="1" dirty="0" smtClean="0"/>
              <a:t>Размер: </a:t>
            </a:r>
            <a:r>
              <a:rPr lang="en-US" altLang="ja-JP" sz="1400" b="1" dirty="0" smtClean="0"/>
              <a:t>WM/S/M/L/XL/2XL/3XL</a:t>
            </a:r>
            <a:endParaRPr lang="en-US" altLang="ja-JP" sz="14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88" y="1621504"/>
            <a:ext cx="2991204" cy="389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981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908720"/>
            <a:ext cx="1797544" cy="5040560"/>
          </a:xfrm>
          <a:prstGeom prst="rect">
            <a:avLst/>
          </a:prstGeom>
        </p:spPr>
      </p:pic>
      <p:sp>
        <p:nvSpPr>
          <p:cNvPr id="4" name="Line 3"/>
          <p:cNvSpPr>
            <a:spLocks noChangeShapeType="1"/>
          </p:cNvSpPr>
          <p:nvPr/>
        </p:nvSpPr>
        <p:spPr bwMode="auto">
          <a:xfrm>
            <a:off x="0" y="908720"/>
            <a:ext cx="9144000" cy="0"/>
          </a:xfrm>
          <a:prstGeom prst="line">
            <a:avLst/>
          </a:prstGeom>
          <a:noFill/>
          <a:ln w="25400">
            <a:solidFill>
              <a:srgbClr val="007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dirty="0"/>
          </a:p>
        </p:txBody>
      </p:sp>
      <p:sp>
        <p:nvSpPr>
          <p:cNvPr id="27" name="Text Box 18"/>
          <p:cNvSpPr txBox="1">
            <a:spLocks noChangeArrowheads="1"/>
          </p:cNvSpPr>
          <p:nvPr/>
        </p:nvSpPr>
        <p:spPr bwMode="auto">
          <a:xfrm>
            <a:off x="0" y="908720"/>
            <a:ext cx="810039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ja-JP" b="1" dirty="0" smtClean="0">
                <a:latin typeface="+mn-lt"/>
              </a:rPr>
              <a:t>■</a:t>
            </a:r>
            <a:r>
              <a:rPr lang="ru-RU" altLang="ja-JP" b="1" dirty="0" smtClean="0"/>
              <a:t>новые</a:t>
            </a:r>
            <a:r>
              <a:rPr lang="en-US" altLang="ja-JP" b="1" dirty="0" smtClean="0"/>
              <a:t> </a:t>
            </a:r>
            <a:r>
              <a:rPr lang="ru-RU" altLang="ja-JP" b="1" dirty="0" smtClean="0"/>
              <a:t>штаны спроектированы </a:t>
            </a:r>
            <a:r>
              <a:rPr lang="ru-RU" altLang="ja-JP" b="1" dirty="0"/>
              <a:t>для аккумулирования  тепла и не </a:t>
            </a:r>
            <a:r>
              <a:rPr lang="ru-RU" altLang="ja-JP" b="1" dirty="0" smtClean="0"/>
              <a:t>сковывают движений</a:t>
            </a:r>
            <a:endParaRPr lang="ja-JP" altLang="en-US" b="1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152" r="-616" b="23569"/>
          <a:stretch>
            <a:fillRect/>
          </a:stretch>
        </p:blipFill>
        <p:spPr bwMode="auto">
          <a:xfrm>
            <a:off x="107504" y="103063"/>
            <a:ext cx="1512168" cy="336860"/>
          </a:xfrm>
          <a:prstGeom prst="rect">
            <a:avLst/>
          </a:prstGeom>
          <a:solidFill>
            <a:srgbClr val="FFFFFF">
              <a:alpha val="460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-14311" y="521349"/>
            <a:ext cx="753863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b="1" dirty="0" smtClean="0">
                <a:ea typeface="ＭＳ Ｐゴシック" pitchFamily="50" charset="-128"/>
              </a:rPr>
              <a:t>IN-045N</a:t>
            </a:r>
            <a:r>
              <a:rPr lang="ja-JP" altLang="en-US" b="1" dirty="0" smtClean="0">
                <a:ea typeface="ＭＳ Ｐゴシック" pitchFamily="50" charset="-128"/>
              </a:rPr>
              <a:t>　</a:t>
            </a:r>
            <a:r>
              <a:rPr lang="en-US" altLang="ja-JP" b="1" dirty="0">
                <a:ea typeface="ＭＳ Ｐゴシック" pitchFamily="50" charset="-128"/>
              </a:rPr>
              <a:t>BREATH HYPER+℃ Stretch Under Tights (</a:t>
            </a:r>
            <a:r>
              <a:rPr lang="ru-RU" altLang="ja-JP" b="1" dirty="0">
                <a:ea typeface="ＭＳ Ｐゴシック" pitchFamily="50" charset="-128"/>
              </a:rPr>
              <a:t>тонкая модель)</a:t>
            </a:r>
            <a:endParaRPr lang="ja-JP" altLang="en-US" b="1" dirty="0">
              <a:ea typeface="ＭＳ Ｐゴシック" pitchFamily="50" charset="-128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392" y="1075333"/>
            <a:ext cx="742153" cy="798283"/>
          </a:xfrm>
          <a:prstGeom prst="rect">
            <a:avLst/>
          </a:prstGeom>
        </p:spPr>
      </p:pic>
      <p:sp>
        <p:nvSpPr>
          <p:cNvPr id="15" name="Text Box 18"/>
          <p:cNvSpPr txBox="1">
            <a:spLocks noChangeArrowheads="1"/>
          </p:cNvSpPr>
          <p:nvPr/>
        </p:nvSpPr>
        <p:spPr bwMode="auto">
          <a:xfrm>
            <a:off x="179512" y="5557442"/>
            <a:ext cx="7056784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lang="ja-JP" altLang="en-US" b="1" dirty="0"/>
              <a:t>・ </a:t>
            </a:r>
            <a:r>
              <a:rPr lang="en-US" altLang="ja-JP" b="1" dirty="0" smtClean="0"/>
              <a:t>3D </a:t>
            </a:r>
            <a:r>
              <a:rPr lang="ru-RU" altLang="ja-JP" b="1" dirty="0" smtClean="0"/>
              <a:t>крой </a:t>
            </a:r>
            <a:r>
              <a:rPr lang="ru-RU" altLang="ja-JP" b="1" dirty="0"/>
              <a:t>с </a:t>
            </a:r>
            <a:r>
              <a:rPr lang="en-US" altLang="ja-JP" b="1" dirty="0"/>
              <a:t>UP SWING PATTERN</a:t>
            </a:r>
            <a:r>
              <a:rPr lang="ru-RU" altLang="ja-JP" b="1" dirty="0"/>
              <a:t> обеспечивает феноменальную мобильность</a:t>
            </a:r>
            <a:endParaRPr lang="en-US" altLang="ja-JP" b="1" dirty="0"/>
          </a:p>
          <a:p>
            <a:pPr>
              <a:spcBef>
                <a:spcPct val="50000"/>
              </a:spcBef>
            </a:pPr>
            <a:r>
              <a:rPr lang="ja-JP" altLang="en-US" b="1" dirty="0"/>
              <a:t>・</a:t>
            </a:r>
            <a:r>
              <a:rPr lang="ru-RU" altLang="ja-JP" b="1" dirty="0" smtClean="0"/>
              <a:t>Обеспечивает </a:t>
            </a:r>
            <a:r>
              <a:rPr lang="ru-RU" altLang="ja-JP" b="1" dirty="0"/>
              <a:t>комфортную рыбалку в холодное время </a:t>
            </a:r>
            <a:r>
              <a:rPr lang="ru-RU" altLang="ja-JP" b="1" dirty="0" smtClean="0"/>
              <a:t>года</a:t>
            </a:r>
            <a:endParaRPr lang="en-US" altLang="ja-JP" b="1" dirty="0"/>
          </a:p>
        </p:txBody>
      </p:sp>
      <p:sp>
        <p:nvSpPr>
          <p:cNvPr id="13" name="正方形/長方形 14"/>
          <p:cNvSpPr/>
          <p:nvPr/>
        </p:nvSpPr>
        <p:spPr>
          <a:xfrm>
            <a:off x="6189167" y="5034652"/>
            <a:ext cx="26533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ja-JP" sz="1400" b="1" dirty="0" smtClean="0"/>
              <a:t>Цвет: серый</a:t>
            </a:r>
            <a:endParaRPr lang="en-US" altLang="ja-JP" sz="1400" b="1" dirty="0" smtClean="0"/>
          </a:p>
          <a:p>
            <a:r>
              <a:rPr lang="ru-RU" altLang="ja-JP" sz="1400" b="1" dirty="0" smtClean="0"/>
              <a:t>Размер: </a:t>
            </a:r>
            <a:r>
              <a:rPr lang="en-US" altLang="ja-JP" sz="1400" b="1" dirty="0" smtClean="0"/>
              <a:t>WM/S/M/L/XL/2XL/3XL</a:t>
            </a:r>
            <a:endParaRPr lang="en-US" altLang="ja-JP" sz="1400" b="1" dirty="0"/>
          </a:p>
        </p:txBody>
      </p:sp>
    </p:spTree>
    <p:extLst>
      <p:ext uri="{BB962C8B-B14F-4D97-AF65-F5344CB8AC3E}">
        <p14:creationId xmlns:p14="http://schemas.microsoft.com/office/powerpoint/2010/main" val="2735619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469" y="1268760"/>
            <a:ext cx="2472352" cy="32871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5" y="1278052"/>
            <a:ext cx="2664296" cy="3490227"/>
          </a:xfrm>
          <a:prstGeom prst="rect">
            <a:avLst/>
          </a:prstGeom>
        </p:spPr>
      </p:pic>
      <p:sp>
        <p:nvSpPr>
          <p:cNvPr id="4" name="Line 3"/>
          <p:cNvSpPr>
            <a:spLocks noChangeShapeType="1"/>
          </p:cNvSpPr>
          <p:nvPr/>
        </p:nvSpPr>
        <p:spPr bwMode="auto">
          <a:xfrm>
            <a:off x="0" y="908720"/>
            <a:ext cx="9144000" cy="0"/>
          </a:xfrm>
          <a:prstGeom prst="line">
            <a:avLst/>
          </a:prstGeom>
          <a:noFill/>
          <a:ln w="25400">
            <a:solidFill>
              <a:srgbClr val="007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dirty="0"/>
          </a:p>
        </p:txBody>
      </p:sp>
      <p:sp>
        <p:nvSpPr>
          <p:cNvPr id="27" name="Text Box 18"/>
          <p:cNvSpPr txBox="1">
            <a:spLocks noChangeArrowheads="1"/>
          </p:cNvSpPr>
          <p:nvPr/>
        </p:nvSpPr>
        <p:spPr bwMode="auto">
          <a:xfrm>
            <a:off x="0" y="908720"/>
            <a:ext cx="8892480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ja-JP" b="1" dirty="0" smtClean="0">
                <a:latin typeface="+mn-lt"/>
              </a:rPr>
              <a:t>■</a:t>
            </a:r>
            <a:r>
              <a:rPr lang="ru-RU" altLang="ja-JP" b="1" dirty="0" smtClean="0"/>
              <a:t>новая</a:t>
            </a:r>
            <a:r>
              <a:rPr lang="ru-RU" altLang="ja-JP" b="1" dirty="0"/>
              <a:t> </a:t>
            </a:r>
            <a:r>
              <a:rPr lang="ru-RU" altLang="ja-JP" b="1" dirty="0" smtClean="0"/>
              <a:t>кофта </a:t>
            </a:r>
            <a:r>
              <a:rPr lang="ru-RU" altLang="ja-JP" b="1" dirty="0"/>
              <a:t>проектирована для аккумулирования  тепла и не </a:t>
            </a:r>
            <a:r>
              <a:rPr lang="ru-RU" altLang="ja-JP" b="1" dirty="0" smtClean="0"/>
              <a:t>сковывает движений</a:t>
            </a:r>
            <a:endParaRPr lang="ja-JP" altLang="en-US" b="1" dirty="0"/>
          </a:p>
          <a:p>
            <a:pPr>
              <a:spcBef>
                <a:spcPct val="50000"/>
              </a:spcBef>
            </a:pPr>
            <a:endParaRPr lang="en-US" altLang="ja-JP" b="1" dirty="0">
              <a:latin typeface="+mn-lt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-36512" y="539388"/>
            <a:ext cx="85276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b="1" dirty="0" smtClean="0">
                <a:ea typeface="ＭＳ Ｐゴシック" pitchFamily="50" charset="-128"/>
              </a:rPr>
              <a:t>IN-020N</a:t>
            </a:r>
            <a:r>
              <a:rPr lang="ru-RU" altLang="ja-JP" b="1" dirty="0" smtClean="0">
                <a:ea typeface="ＭＳ Ｐゴシック" pitchFamily="50" charset="-128"/>
              </a:rPr>
              <a:t>;</a:t>
            </a:r>
            <a:r>
              <a:rPr lang="en-US" altLang="ja-JP" b="1" dirty="0" smtClean="0">
                <a:ea typeface="ＭＳ Ｐゴシック" pitchFamily="50" charset="-128"/>
              </a:rPr>
              <a:t> IN-021N</a:t>
            </a:r>
            <a:r>
              <a:rPr lang="ja-JP" altLang="en-US" b="1" dirty="0">
                <a:ea typeface="ＭＳ Ｐゴシック" pitchFamily="50" charset="-128"/>
              </a:rPr>
              <a:t>　</a:t>
            </a:r>
            <a:r>
              <a:rPr lang="en-US" altLang="ja-JP" b="1" dirty="0">
                <a:ea typeface="ＭＳ Ｐゴシック" pitchFamily="50" charset="-128"/>
              </a:rPr>
              <a:t>BREATH HYPER+℃ Stretch Under Shirt </a:t>
            </a:r>
            <a:r>
              <a:rPr lang="en-US" altLang="ja-JP" b="1" dirty="0" smtClean="0">
                <a:ea typeface="ＭＳ Ｐゴシック" pitchFamily="50" charset="-128"/>
              </a:rPr>
              <a:t>(</a:t>
            </a:r>
            <a:r>
              <a:rPr lang="ru-RU" altLang="ja-JP" b="1" dirty="0" smtClean="0">
                <a:ea typeface="ＭＳ Ｐゴシック" pitchFamily="50" charset="-128"/>
              </a:rPr>
              <a:t>среднее</a:t>
            </a:r>
            <a:r>
              <a:rPr lang="en-US" altLang="ja-JP" b="1" dirty="0" smtClean="0">
                <a:ea typeface="ＭＳ Ｐゴシック" pitchFamily="50" charset="-128"/>
              </a:rPr>
              <a:t>)</a:t>
            </a:r>
            <a:endParaRPr lang="en-US" altLang="ja-JP" b="1" dirty="0">
              <a:ea typeface="ＭＳ Ｐゴシック" pitchFamily="50" charset="-128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152" r="-616" b="23569"/>
          <a:stretch>
            <a:fillRect/>
          </a:stretch>
        </p:blipFill>
        <p:spPr bwMode="auto">
          <a:xfrm>
            <a:off x="107504" y="103063"/>
            <a:ext cx="1512168" cy="336860"/>
          </a:xfrm>
          <a:prstGeom prst="rect">
            <a:avLst/>
          </a:prstGeom>
          <a:solidFill>
            <a:srgbClr val="FFFFFF">
              <a:alpha val="460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392" y="1304603"/>
            <a:ext cx="742153" cy="798283"/>
          </a:xfrm>
          <a:prstGeom prst="rect">
            <a:avLst/>
          </a:prstGeom>
        </p:spPr>
      </p:pic>
      <p:sp>
        <p:nvSpPr>
          <p:cNvPr id="15" name="正方形/長方形 14"/>
          <p:cNvSpPr/>
          <p:nvPr/>
        </p:nvSpPr>
        <p:spPr>
          <a:xfrm>
            <a:off x="1907706" y="4469553"/>
            <a:ext cx="114211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600" b="1" dirty="0" smtClean="0"/>
              <a:t>Black</a:t>
            </a:r>
            <a:endParaRPr lang="ja-JP" altLang="en-US" sz="1600" b="1" dirty="0"/>
          </a:p>
        </p:txBody>
      </p:sp>
      <p:sp>
        <p:nvSpPr>
          <p:cNvPr id="19" name="Text Box 18"/>
          <p:cNvSpPr txBox="1">
            <a:spLocks noChangeArrowheads="1"/>
          </p:cNvSpPr>
          <p:nvPr/>
        </p:nvSpPr>
        <p:spPr bwMode="auto">
          <a:xfrm>
            <a:off x="-36512" y="4871694"/>
            <a:ext cx="7416824" cy="1892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lang="ja-JP" altLang="en-US" b="1" dirty="0" smtClean="0">
                <a:latin typeface="+mn-lt"/>
                <a:ea typeface="+mn-ea"/>
              </a:rPr>
              <a:t>・</a:t>
            </a:r>
            <a:r>
              <a:rPr lang="en-US" altLang="ja-JP" b="1" dirty="0"/>
              <a:t>3D </a:t>
            </a:r>
            <a:r>
              <a:rPr lang="ru-RU" altLang="ja-JP" b="1" dirty="0" smtClean="0"/>
              <a:t>крой </a:t>
            </a:r>
            <a:r>
              <a:rPr lang="ru-RU" altLang="ja-JP" b="1" dirty="0"/>
              <a:t>с </a:t>
            </a:r>
            <a:r>
              <a:rPr lang="en-US" altLang="ja-JP" b="1" dirty="0"/>
              <a:t>CURVINGPATTERN </a:t>
            </a:r>
            <a:r>
              <a:rPr lang="ru-RU" altLang="ja-JP" b="1" dirty="0" smtClean="0"/>
              <a:t>обеспечивает </a:t>
            </a:r>
            <a:r>
              <a:rPr lang="ru-RU" altLang="ja-JP" b="1" dirty="0"/>
              <a:t>феноменальную </a:t>
            </a:r>
            <a:r>
              <a:rPr lang="ru-RU" altLang="ja-JP" b="1" dirty="0" smtClean="0"/>
              <a:t>мобильность</a:t>
            </a:r>
          </a:p>
          <a:p>
            <a:r>
              <a:rPr lang="ja-JP" altLang="en-US" b="1" dirty="0" smtClean="0"/>
              <a:t>・ </a:t>
            </a:r>
            <a:r>
              <a:rPr lang="ru-RU" altLang="ja-JP" b="1" dirty="0"/>
              <a:t>Новая структура </a:t>
            </a:r>
            <a:r>
              <a:rPr lang="ru-RU" altLang="ja-JP" b="1" dirty="0" smtClean="0"/>
              <a:t>материала</a:t>
            </a:r>
            <a:r>
              <a:rPr lang="en-US" altLang="ja-JP" b="1" dirty="0"/>
              <a:t>,</a:t>
            </a:r>
            <a:r>
              <a:rPr lang="ru-RU" altLang="ja-JP" b="1" dirty="0" smtClean="0"/>
              <a:t> </a:t>
            </a:r>
            <a:r>
              <a:rPr lang="ru-RU" altLang="ja-JP" b="1" dirty="0"/>
              <a:t>не отстающая следы на коже (по сравнению с предыдущей моделью</a:t>
            </a:r>
            <a:r>
              <a:rPr lang="ru-RU" altLang="ja-JP" b="1" dirty="0" smtClean="0"/>
              <a:t>)</a:t>
            </a:r>
            <a:r>
              <a:rPr lang="en-US" altLang="ja-JP" b="1" dirty="0" smtClean="0"/>
              <a:t>,</a:t>
            </a:r>
            <a:r>
              <a:rPr lang="ru-RU" altLang="ja-JP" b="1" dirty="0" smtClean="0"/>
              <a:t> улучшенные </a:t>
            </a:r>
            <a:r>
              <a:rPr lang="ru-RU" altLang="ja-JP" b="1" dirty="0"/>
              <a:t>показатели теплозащиты</a:t>
            </a:r>
            <a:endParaRPr lang="en-US" altLang="ja-JP" b="1" dirty="0"/>
          </a:p>
          <a:p>
            <a:pPr>
              <a:spcBef>
                <a:spcPct val="50000"/>
              </a:spcBef>
            </a:pPr>
            <a:r>
              <a:rPr lang="ja-JP" altLang="en-US" b="1" dirty="0" smtClean="0">
                <a:latin typeface="+mn-lt"/>
                <a:ea typeface="+mn-ea"/>
              </a:rPr>
              <a:t>・</a:t>
            </a:r>
            <a:r>
              <a:rPr lang="ru-RU" altLang="ja-JP" b="1" dirty="0"/>
              <a:t>Обеспечивает комфортную рыбалку в холодное время </a:t>
            </a:r>
            <a:r>
              <a:rPr lang="ru-RU" altLang="ja-JP" b="1" dirty="0" smtClean="0"/>
              <a:t>год.</a:t>
            </a:r>
            <a:endParaRPr lang="en-US" altLang="ja-JP" b="1" dirty="0"/>
          </a:p>
        </p:txBody>
      </p:sp>
      <p:sp>
        <p:nvSpPr>
          <p:cNvPr id="13" name="正方形/長方形 14"/>
          <p:cNvSpPr/>
          <p:nvPr/>
        </p:nvSpPr>
        <p:spPr>
          <a:xfrm>
            <a:off x="6255891" y="4437112"/>
            <a:ext cx="26533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ja-JP" sz="1400" b="1" dirty="0" smtClean="0"/>
              <a:t>Цвет: серый</a:t>
            </a:r>
            <a:endParaRPr lang="en-US" altLang="ja-JP" sz="1400" b="1" dirty="0" smtClean="0"/>
          </a:p>
          <a:p>
            <a:r>
              <a:rPr lang="ru-RU" altLang="ja-JP" sz="1400" b="1" dirty="0" smtClean="0"/>
              <a:t>Размер: </a:t>
            </a:r>
            <a:r>
              <a:rPr lang="en-US" altLang="ja-JP" sz="1400" b="1" dirty="0" smtClean="0"/>
              <a:t>WM/S/M/L/XL/2XL/3XL</a:t>
            </a:r>
            <a:endParaRPr lang="en-US" altLang="ja-JP" sz="1400" b="1" dirty="0"/>
          </a:p>
        </p:txBody>
      </p:sp>
    </p:spTree>
    <p:extLst>
      <p:ext uri="{BB962C8B-B14F-4D97-AF65-F5344CB8AC3E}">
        <p14:creationId xmlns:p14="http://schemas.microsoft.com/office/powerpoint/2010/main" val="2782576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3"/>
          <p:cNvSpPr>
            <a:spLocks noChangeShapeType="1"/>
          </p:cNvSpPr>
          <p:nvPr/>
        </p:nvSpPr>
        <p:spPr bwMode="auto">
          <a:xfrm>
            <a:off x="0" y="908720"/>
            <a:ext cx="9144000" cy="0"/>
          </a:xfrm>
          <a:prstGeom prst="line">
            <a:avLst/>
          </a:prstGeom>
          <a:noFill/>
          <a:ln w="25400">
            <a:solidFill>
              <a:srgbClr val="007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dirty="0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57697" y="539388"/>
            <a:ext cx="908630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b="1" dirty="0" smtClean="0">
                <a:ea typeface="ＭＳ Ｐゴシック" pitchFamily="50" charset="-128"/>
              </a:rPr>
              <a:t>IN-025N</a:t>
            </a:r>
            <a:r>
              <a:rPr lang="ja-JP" altLang="en-US" b="1" dirty="0" smtClean="0">
                <a:ea typeface="ＭＳ Ｐゴシック" pitchFamily="50" charset="-128"/>
              </a:rPr>
              <a:t>　</a:t>
            </a:r>
            <a:r>
              <a:rPr lang="en-US" altLang="ja-JP" b="1" dirty="0">
                <a:ea typeface="ＭＳ Ｐゴシック" pitchFamily="50" charset="-128"/>
              </a:rPr>
              <a:t>BREATH HYPER+℃ Stretch Under Tights </a:t>
            </a:r>
            <a:r>
              <a:rPr lang="en-US" altLang="ja-JP" b="1" dirty="0" smtClean="0">
                <a:ea typeface="ＭＳ Ｐゴシック" pitchFamily="50" charset="-128"/>
              </a:rPr>
              <a:t>(</a:t>
            </a:r>
            <a:r>
              <a:rPr lang="ru-RU" altLang="ja-JP" b="1" dirty="0">
                <a:ea typeface="ＭＳ Ｐゴシック" pitchFamily="50" charset="-128"/>
              </a:rPr>
              <a:t>среднее</a:t>
            </a:r>
            <a:r>
              <a:rPr lang="en-US" altLang="ja-JP" b="1" dirty="0" smtClean="0">
                <a:ea typeface="ＭＳ Ｐゴシック" pitchFamily="50" charset="-128"/>
              </a:rPr>
              <a:t>)</a:t>
            </a:r>
            <a:endParaRPr lang="ja-JP" altLang="en-US" b="1" dirty="0">
              <a:ea typeface="ＭＳ Ｐゴシック" pitchFamily="50" charset="-128"/>
            </a:endParaRPr>
          </a:p>
        </p:txBody>
      </p:sp>
      <p:sp>
        <p:nvSpPr>
          <p:cNvPr id="27" name="Text Box 18"/>
          <p:cNvSpPr txBox="1">
            <a:spLocks noChangeArrowheads="1"/>
          </p:cNvSpPr>
          <p:nvPr/>
        </p:nvSpPr>
        <p:spPr bwMode="auto">
          <a:xfrm>
            <a:off x="0" y="908720"/>
            <a:ext cx="8964488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ja-JP" b="1" dirty="0" smtClean="0">
                <a:latin typeface="+mn-lt"/>
              </a:rPr>
              <a:t>■</a:t>
            </a:r>
            <a:r>
              <a:rPr lang="ru-RU" altLang="ja-JP" b="1" dirty="0" smtClean="0"/>
              <a:t>новые</a:t>
            </a:r>
            <a:r>
              <a:rPr lang="en-US" altLang="ja-JP" b="1" dirty="0" smtClean="0"/>
              <a:t> </a:t>
            </a:r>
            <a:r>
              <a:rPr lang="en-US" altLang="ja-JP" b="1" dirty="0"/>
              <a:t>3D </a:t>
            </a:r>
            <a:r>
              <a:rPr lang="ru-RU" altLang="ja-JP" b="1" dirty="0" smtClean="0"/>
              <a:t>штаны проектированы </a:t>
            </a:r>
            <a:r>
              <a:rPr lang="ru-RU" altLang="ja-JP" b="1" dirty="0"/>
              <a:t>для аккумулирования  тепла и не </a:t>
            </a:r>
            <a:r>
              <a:rPr lang="ru-RU" altLang="ja-JP" b="1" dirty="0" smtClean="0"/>
              <a:t>сковывающие движения </a:t>
            </a:r>
            <a:endParaRPr lang="ja-JP" altLang="en-US" b="1" dirty="0"/>
          </a:p>
          <a:p>
            <a:pPr>
              <a:spcBef>
                <a:spcPct val="50000"/>
              </a:spcBef>
            </a:pPr>
            <a:endParaRPr lang="ja-JP" altLang="en-US" b="1" dirty="0" smtClean="0">
              <a:latin typeface="+mn-lt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152" r="-616" b="23569"/>
          <a:stretch>
            <a:fillRect/>
          </a:stretch>
        </p:blipFill>
        <p:spPr bwMode="auto">
          <a:xfrm>
            <a:off x="107504" y="103063"/>
            <a:ext cx="1512168" cy="336860"/>
          </a:xfrm>
          <a:prstGeom prst="rect">
            <a:avLst/>
          </a:prstGeom>
          <a:solidFill>
            <a:srgbClr val="FFFFFF">
              <a:alpha val="460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392" y="1075333"/>
            <a:ext cx="742153" cy="798283"/>
          </a:xfrm>
          <a:prstGeom prst="rect">
            <a:avLst/>
          </a:prstGeom>
        </p:spPr>
      </p:pic>
      <p:sp>
        <p:nvSpPr>
          <p:cNvPr id="18" name="Text Box 18"/>
          <p:cNvSpPr txBox="1">
            <a:spLocks noChangeArrowheads="1"/>
          </p:cNvSpPr>
          <p:nvPr/>
        </p:nvSpPr>
        <p:spPr bwMode="auto">
          <a:xfrm>
            <a:off x="-12437" y="5103674"/>
            <a:ext cx="8797691" cy="161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lang="ja-JP" altLang="en-US" b="1" dirty="0"/>
              <a:t>・ </a:t>
            </a:r>
            <a:r>
              <a:rPr lang="en-US" altLang="ja-JP" b="1" dirty="0" smtClean="0"/>
              <a:t>3D </a:t>
            </a:r>
            <a:r>
              <a:rPr lang="ru-RU" altLang="ja-JP" b="1" dirty="0"/>
              <a:t>покрой с </a:t>
            </a:r>
            <a:r>
              <a:rPr lang="en-US" altLang="ja-JP" b="1" dirty="0"/>
              <a:t>CURVINGPATTERN </a:t>
            </a:r>
            <a:r>
              <a:rPr lang="ru-RU" altLang="ja-JP" b="1" dirty="0"/>
              <a:t>обеспечивает феноменальную мобильность</a:t>
            </a:r>
          </a:p>
          <a:p>
            <a:r>
              <a:rPr lang="ja-JP" altLang="en-US" b="1" dirty="0"/>
              <a:t>・ </a:t>
            </a:r>
            <a:r>
              <a:rPr lang="ru-RU" altLang="ja-JP" b="1" dirty="0" smtClean="0"/>
              <a:t>Новая структура материала, не отстающая следы </a:t>
            </a:r>
            <a:r>
              <a:rPr lang="ru-RU" altLang="ja-JP" b="1" dirty="0"/>
              <a:t>на коже (по сравнению с предыдущей моделью</a:t>
            </a:r>
            <a:r>
              <a:rPr lang="ru-RU" altLang="ja-JP" b="1" dirty="0" smtClean="0"/>
              <a:t>), </a:t>
            </a:r>
            <a:r>
              <a:rPr lang="ru-RU" altLang="ja-JP" b="1" dirty="0"/>
              <a:t>улучшенные показатели теплозащиты</a:t>
            </a:r>
            <a:endParaRPr lang="en-US" altLang="ja-JP" b="1" dirty="0"/>
          </a:p>
          <a:p>
            <a:pPr>
              <a:spcBef>
                <a:spcPct val="50000"/>
              </a:spcBef>
            </a:pPr>
            <a:r>
              <a:rPr lang="ja-JP" altLang="en-US" b="1" dirty="0"/>
              <a:t>・</a:t>
            </a:r>
            <a:r>
              <a:rPr lang="ru-RU" altLang="ja-JP" b="1" dirty="0"/>
              <a:t>Обеспечивает комфортную рыбалку в холодное время </a:t>
            </a:r>
            <a:r>
              <a:rPr lang="ru-RU" altLang="ja-JP" b="1" dirty="0" smtClean="0"/>
              <a:t>года</a:t>
            </a:r>
            <a:endParaRPr lang="en-US" altLang="ja-JP" b="1" dirty="0"/>
          </a:p>
        </p:txBody>
      </p:sp>
      <p:sp>
        <p:nvSpPr>
          <p:cNvPr id="13" name="正方形/長方形 14"/>
          <p:cNvSpPr/>
          <p:nvPr/>
        </p:nvSpPr>
        <p:spPr>
          <a:xfrm>
            <a:off x="5148064" y="4393257"/>
            <a:ext cx="26533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ja-JP" sz="1400" b="1" dirty="0" smtClean="0"/>
              <a:t>Цвет: серый</a:t>
            </a:r>
            <a:endParaRPr lang="en-US" altLang="ja-JP" sz="1400" b="1" dirty="0" smtClean="0"/>
          </a:p>
          <a:p>
            <a:r>
              <a:rPr lang="ru-RU" altLang="ja-JP" sz="1400" b="1" dirty="0" smtClean="0"/>
              <a:t>Размер: </a:t>
            </a:r>
            <a:r>
              <a:rPr lang="en-US" altLang="ja-JP" sz="1400" b="1" dirty="0" smtClean="0"/>
              <a:t>WM/S/M/L/XL/2XL/3XL</a:t>
            </a:r>
            <a:endParaRPr lang="en-US" altLang="ja-JP" sz="14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414462"/>
            <a:ext cx="1481940" cy="3502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449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3"/>
          <p:cNvSpPr>
            <a:spLocks noChangeShapeType="1"/>
          </p:cNvSpPr>
          <p:nvPr/>
        </p:nvSpPr>
        <p:spPr bwMode="auto">
          <a:xfrm>
            <a:off x="0" y="908720"/>
            <a:ext cx="9144000" cy="0"/>
          </a:xfrm>
          <a:prstGeom prst="line">
            <a:avLst/>
          </a:prstGeom>
          <a:noFill/>
          <a:ln w="25400">
            <a:solidFill>
              <a:srgbClr val="007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dirty="0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5793" y="520859"/>
            <a:ext cx="908630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b="1" dirty="0" smtClean="0">
                <a:ea typeface="ＭＳ Ｐゴシック" pitchFamily="50" charset="-128"/>
              </a:rPr>
              <a:t>AC-021N</a:t>
            </a:r>
            <a:r>
              <a:rPr lang="ja-JP" altLang="en-US" b="1" dirty="0" smtClean="0">
                <a:ea typeface="ＭＳ Ｐゴシック" pitchFamily="50" charset="-128"/>
              </a:rPr>
              <a:t>　</a:t>
            </a:r>
            <a:r>
              <a:rPr lang="en-US" altLang="ja-JP" b="1" dirty="0">
                <a:ea typeface="ＭＳ Ｐゴシック" pitchFamily="50" charset="-128"/>
              </a:rPr>
              <a:t>BREATH HYPER+℃ Face </a:t>
            </a:r>
            <a:r>
              <a:rPr lang="en-US" altLang="ja-JP" b="1" dirty="0" smtClean="0">
                <a:ea typeface="ＭＳ Ｐゴシック" pitchFamily="50" charset="-128"/>
              </a:rPr>
              <a:t>Warmer</a:t>
            </a:r>
            <a:endParaRPr lang="ja-JP" altLang="en-US" b="1" dirty="0">
              <a:ea typeface="ＭＳ Ｐゴシック" pitchFamily="50" charset="-128"/>
            </a:endParaRPr>
          </a:p>
        </p:txBody>
      </p:sp>
      <p:sp>
        <p:nvSpPr>
          <p:cNvPr id="27" name="Text Box 18"/>
          <p:cNvSpPr txBox="1">
            <a:spLocks noChangeArrowheads="1"/>
          </p:cNvSpPr>
          <p:nvPr/>
        </p:nvSpPr>
        <p:spPr bwMode="auto">
          <a:xfrm>
            <a:off x="0" y="908720"/>
            <a:ext cx="64442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ja-JP" b="1" dirty="0" smtClean="0">
                <a:latin typeface="+mn-lt"/>
              </a:rPr>
              <a:t>■</a:t>
            </a:r>
            <a:r>
              <a:rPr lang="ru-RU" altLang="ja-JP" b="1" dirty="0" smtClean="0">
                <a:latin typeface="+mn-lt"/>
              </a:rPr>
              <a:t>Балаклава, закрывающая всё лицо</a:t>
            </a:r>
            <a:endParaRPr lang="ja-JP" altLang="en-US" b="1" dirty="0" smtClean="0">
              <a:latin typeface="+mn-lt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152" r="-616" b="23569"/>
          <a:stretch>
            <a:fillRect/>
          </a:stretch>
        </p:blipFill>
        <p:spPr bwMode="auto">
          <a:xfrm>
            <a:off x="107504" y="103063"/>
            <a:ext cx="1512168" cy="336860"/>
          </a:xfrm>
          <a:prstGeom prst="rect">
            <a:avLst/>
          </a:prstGeom>
          <a:solidFill>
            <a:srgbClr val="FFFFFF">
              <a:alpha val="460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3543" y="1474474"/>
            <a:ext cx="1602673" cy="2928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392" y="1075333"/>
            <a:ext cx="742153" cy="798283"/>
          </a:xfrm>
          <a:prstGeom prst="rect">
            <a:avLst/>
          </a:prstGeom>
        </p:spPr>
      </p:pic>
      <p:sp>
        <p:nvSpPr>
          <p:cNvPr id="16" name="Text Box 18"/>
          <p:cNvSpPr txBox="1">
            <a:spLocks noChangeArrowheads="1"/>
          </p:cNvSpPr>
          <p:nvPr/>
        </p:nvSpPr>
        <p:spPr bwMode="auto">
          <a:xfrm>
            <a:off x="17697" y="4402667"/>
            <a:ext cx="9150691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lang="ja-JP" altLang="en-US" b="1" dirty="0">
                <a:latin typeface="+mn-lt"/>
                <a:ea typeface="+mn-ea"/>
              </a:rPr>
              <a:t>・ </a:t>
            </a:r>
            <a:r>
              <a:rPr lang="ru-RU" altLang="ja-JP" b="1" dirty="0">
                <a:latin typeface="+mn-lt"/>
                <a:ea typeface="+mn-ea"/>
              </a:rPr>
              <a:t>Новая структура материала, не отстающая следы на коже (по сравнению с предыдущей моделью), улучшенные показатели теплозащиты</a:t>
            </a:r>
            <a:endParaRPr lang="en-US" altLang="ja-JP" b="1" dirty="0">
              <a:latin typeface="+mn-lt"/>
              <a:ea typeface="+mn-ea"/>
            </a:endParaRPr>
          </a:p>
          <a:p>
            <a:pPr>
              <a:spcBef>
                <a:spcPct val="50000"/>
              </a:spcBef>
            </a:pPr>
            <a:r>
              <a:rPr lang="ja-JP" altLang="en-US" b="1" dirty="0">
                <a:latin typeface="+mn-lt"/>
                <a:ea typeface="+mn-ea"/>
              </a:rPr>
              <a:t>・</a:t>
            </a:r>
            <a:r>
              <a:rPr lang="ru-RU" altLang="ja-JP" b="1" dirty="0">
                <a:latin typeface="+mn-lt"/>
                <a:ea typeface="+mn-ea"/>
              </a:rPr>
              <a:t>Закрывает всё лицо</a:t>
            </a:r>
            <a:endParaRPr lang="en-US" altLang="ja-JP" b="1" dirty="0">
              <a:latin typeface="+mn-lt"/>
              <a:ea typeface="+mn-ea"/>
            </a:endParaRPr>
          </a:p>
          <a:p>
            <a:pPr>
              <a:spcBef>
                <a:spcPct val="50000"/>
              </a:spcBef>
            </a:pPr>
            <a:r>
              <a:rPr lang="ja-JP" altLang="en-US" b="1" dirty="0">
                <a:latin typeface="+mn-lt"/>
                <a:ea typeface="+mn-ea"/>
              </a:rPr>
              <a:t>・</a:t>
            </a:r>
            <a:r>
              <a:rPr lang="ru-RU" altLang="ja-JP" b="1" dirty="0">
                <a:latin typeface="+mn-lt"/>
                <a:ea typeface="+mn-ea"/>
              </a:rPr>
              <a:t>Обеспечивает комфортную рыбалку в холодное время </a:t>
            </a:r>
            <a:r>
              <a:rPr lang="ru-RU" altLang="ja-JP" b="1" dirty="0" smtClean="0">
                <a:latin typeface="+mn-lt"/>
                <a:ea typeface="+mn-ea"/>
              </a:rPr>
              <a:t>года</a:t>
            </a:r>
            <a:endParaRPr lang="en-US" altLang="ja-JP" b="1" dirty="0">
              <a:latin typeface="+mn-lt"/>
              <a:ea typeface="+mn-ea"/>
            </a:endParaRPr>
          </a:p>
          <a:p>
            <a:pPr>
              <a:spcBef>
                <a:spcPct val="50000"/>
              </a:spcBef>
            </a:pPr>
            <a:r>
              <a:rPr lang="ja-JP" altLang="en-US" b="1" dirty="0">
                <a:latin typeface="+mn-lt"/>
                <a:ea typeface="+mn-ea"/>
              </a:rPr>
              <a:t>・</a:t>
            </a:r>
            <a:r>
              <a:rPr lang="ru-RU" altLang="ja-JP" b="1" dirty="0">
                <a:latin typeface="+mn-lt"/>
                <a:ea typeface="+mn-ea"/>
              </a:rPr>
              <a:t>Специальные плотные вставки, не дающие </a:t>
            </a:r>
            <a:r>
              <a:rPr lang="ru-RU" altLang="ja-JP" b="1" dirty="0" err="1">
                <a:latin typeface="+mn-lt"/>
                <a:ea typeface="+mn-ea"/>
              </a:rPr>
              <a:t>балаклаве</a:t>
            </a:r>
            <a:r>
              <a:rPr lang="ru-RU" altLang="ja-JP" b="1" dirty="0">
                <a:latin typeface="+mn-lt"/>
                <a:ea typeface="+mn-ea"/>
              </a:rPr>
              <a:t> сползать на глаза </a:t>
            </a:r>
          </a:p>
          <a:p>
            <a:pPr>
              <a:spcBef>
                <a:spcPct val="50000"/>
              </a:spcBef>
            </a:pPr>
            <a:r>
              <a:rPr lang="ja-JP" altLang="en-US" b="1" dirty="0">
                <a:latin typeface="+mn-lt"/>
                <a:ea typeface="+mn-ea"/>
              </a:rPr>
              <a:t>・ </a:t>
            </a:r>
            <a:r>
              <a:rPr lang="ru-RU" altLang="ja-JP" b="1" dirty="0">
                <a:latin typeface="+mn-lt"/>
                <a:ea typeface="+mn-ea"/>
              </a:rPr>
              <a:t>3 варианта ношения : закрытое лицо,  открытое лицо, шарф</a:t>
            </a:r>
            <a:endParaRPr lang="en-US" altLang="ja-JP" b="1" dirty="0">
              <a:latin typeface="+mn-lt"/>
              <a:ea typeface="+mn-ea"/>
            </a:endParaRPr>
          </a:p>
        </p:txBody>
      </p:sp>
      <p:sp>
        <p:nvSpPr>
          <p:cNvPr id="13" name="正方形/長方形 14"/>
          <p:cNvSpPr/>
          <p:nvPr/>
        </p:nvSpPr>
        <p:spPr>
          <a:xfrm>
            <a:off x="6425515" y="3763334"/>
            <a:ext cx="26533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ja-JP" sz="1400" b="1" dirty="0" smtClean="0"/>
              <a:t>Цвет: серый</a:t>
            </a:r>
            <a:endParaRPr lang="en-US" altLang="ja-JP" sz="1400" b="1" dirty="0" smtClean="0"/>
          </a:p>
          <a:p>
            <a:r>
              <a:rPr lang="ru-RU" altLang="ja-JP" sz="1400" b="1" dirty="0" smtClean="0"/>
              <a:t>Размер: </a:t>
            </a:r>
            <a:r>
              <a:rPr lang="en-US" altLang="ja-JP" sz="1400" b="1" dirty="0" smtClean="0"/>
              <a:t>Regular</a:t>
            </a:r>
            <a:endParaRPr lang="en-US" altLang="ja-JP" sz="14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494" y="1412288"/>
            <a:ext cx="1749466" cy="295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186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9113">
            <a:off x="4451932" y="1963711"/>
            <a:ext cx="4421986" cy="2878462"/>
          </a:xfrm>
          <a:prstGeom prst="rect">
            <a:avLst/>
          </a:prstGeom>
        </p:spPr>
      </p:pic>
      <p:sp>
        <p:nvSpPr>
          <p:cNvPr id="4" name="Line 3"/>
          <p:cNvSpPr>
            <a:spLocks noChangeShapeType="1"/>
          </p:cNvSpPr>
          <p:nvPr/>
        </p:nvSpPr>
        <p:spPr bwMode="auto">
          <a:xfrm>
            <a:off x="0" y="908720"/>
            <a:ext cx="9144000" cy="0"/>
          </a:xfrm>
          <a:prstGeom prst="line">
            <a:avLst/>
          </a:prstGeom>
          <a:noFill/>
          <a:ln w="25400">
            <a:solidFill>
              <a:srgbClr val="007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dirty="0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57697" y="536738"/>
            <a:ext cx="9086303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550" b="1" dirty="0">
                <a:ea typeface="ＭＳ Ｐゴシック" pitchFamily="50" charset="-128"/>
              </a:rPr>
              <a:t>CA-064N</a:t>
            </a:r>
            <a:r>
              <a:rPr lang="ja-JP" altLang="en-US" sz="1550" b="1" dirty="0" smtClean="0">
                <a:ea typeface="ＭＳ Ｐゴシック" pitchFamily="50" charset="-128"/>
              </a:rPr>
              <a:t>　</a:t>
            </a:r>
            <a:r>
              <a:rPr lang="en-US" altLang="ja-JP" sz="1550" b="1" dirty="0">
                <a:ea typeface="ＭＳ Ｐゴシック" pitchFamily="50" charset="-128"/>
              </a:rPr>
              <a:t>BREATH HYPER+℃ Fleece Knit Watch </a:t>
            </a:r>
            <a:r>
              <a:rPr lang="en-US" altLang="ja-JP" sz="1550" b="1" dirty="0" smtClean="0">
                <a:ea typeface="ＭＳ Ｐゴシック" pitchFamily="50" charset="-128"/>
              </a:rPr>
              <a:t>Cap</a:t>
            </a:r>
            <a:r>
              <a:rPr lang="ru-RU" altLang="ja-JP" sz="1550" b="1" dirty="0" smtClean="0">
                <a:ea typeface="ＭＳ Ｐゴシック" pitchFamily="50" charset="-128"/>
              </a:rPr>
              <a:t> / </a:t>
            </a:r>
            <a:r>
              <a:rPr lang="en-US" altLang="ja-JP" sz="1550" b="1" dirty="0">
                <a:ea typeface="ＭＳ Ｐゴシック" pitchFamily="50" charset="-128"/>
              </a:rPr>
              <a:t>CA-065N</a:t>
            </a:r>
            <a:r>
              <a:rPr lang="ja-JP" altLang="en-US" sz="1550" b="1" dirty="0">
                <a:ea typeface="ＭＳ Ｐゴシック" pitchFamily="50" charset="-128"/>
              </a:rPr>
              <a:t>　</a:t>
            </a:r>
            <a:r>
              <a:rPr lang="en-US" altLang="ja-JP" sz="1550" b="1" dirty="0">
                <a:ea typeface="ＭＳ Ｐゴシック" pitchFamily="50" charset="-128"/>
              </a:rPr>
              <a:t>BREATH HYPER+℃ Knit Cap </a:t>
            </a:r>
            <a:r>
              <a:rPr lang="en-US" altLang="ja-JP" sz="1550" b="1" dirty="0" smtClean="0">
                <a:ea typeface="ＭＳ Ｐゴシック" pitchFamily="50" charset="-128"/>
              </a:rPr>
              <a:t>(</a:t>
            </a:r>
            <a:r>
              <a:rPr lang="ru-RU" altLang="ja-JP" sz="1550" b="1" dirty="0" smtClean="0">
                <a:ea typeface="ＭＳ Ｐゴシック" pitchFamily="50" charset="-128"/>
              </a:rPr>
              <a:t>с козырьком</a:t>
            </a:r>
            <a:r>
              <a:rPr lang="en-US" altLang="ja-JP" sz="1550" b="1" dirty="0" smtClean="0">
                <a:ea typeface="ＭＳ Ｐゴシック" pitchFamily="50" charset="-128"/>
              </a:rPr>
              <a:t>)</a:t>
            </a:r>
            <a:r>
              <a:rPr lang="en-US" altLang="ja-JP" b="1" dirty="0" smtClean="0">
                <a:ea typeface="ＭＳ Ｐゴシック" pitchFamily="50" charset="-128"/>
              </a:rPr>
              <a:t> </a:t>
            </a:r>
            <a:endParaRPr lang="ja-JP" altLang="en-US" b="1" dirty="0">
              <a:ea typeface="ＭＳ Ｐゴシック" pitchFamily="50" charset="-128"/>
            </a:endParaRPr>
          </a:p>
          <a:p>
            <a:pPr>
              <a:spcBef>
                <a:spcPct val="50000"/>
              </a:spcBef>
            </a:pPr>
            <a:endParaRPr lang="ja-JP" altLang="en-US" b="1" dirty="0">
              <a:ea typeface="ＭＳ Ｐゴシック" pitchFamily="50" charset="-128"/>
            </a:endParaRPr>
          </a:p>
        </p:txBody>
      </p:sp>
      <p:sp>
        <p:nvSpPr>
          <p:cNvPr id="27" name="Text Box 18"/>
          <p:cNvSpPr txBox="1">
            <a:spLocks noChangeArrowheads="1"/>
          </p:cNvSpPr>
          <p:nvPr/>
        </p:nvSpPr>
        <p:spPr bwMode="auto">
          <a:xfrm>
            <a:off x="0" y="908720"/>
            <a:ext cx="644420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ja-JP" b="1" dirty="0" smtClean="0">
                <a:latin typeface="+mn-lt"/>
              </a:rPr>
              <a:t>■</a:t>
            </a:r>
            <a:r>
              <a:rPr lang="ru-RU" altLang="ja-JP" b="1" dirty="0" smtClean="0">
                <a:latin typeface="+mn-lt"/>
              </a:rPr>
              <a:t>хорошо защищают от холода, благодаря применению материала </a:t>
            </a:r>
            <a:r>
              <a:rPr lang="en-US" altLang="ja-JP" b="1" dirty="0" smtClean="0">
                <a:latin typeface="+mn-lt"/>
              </a:rPr>
              <a:t> </a:t>
            </a:r>
            <a:r>
              <a:rPr lang="en-US" altLang="ja-JP" b="1" dirty="0">
                <a:latin typeface="+mn-lt"/>
              </a:rPr>
              <a:t>BREATH HYPER+℃ </a:t>
            </a:r>
            <a:endParaRPr lang="ja-JP" altLang="en-US" b="1" dirty="0" smtClean="0">
              <a:latin typeface="+mn-lt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152" r="-616" b="23569"/>
          <a:stretch>
            <a:fillRect/>
          </a:stretch>
        </p:blipFill>
        <p:spPr bwMode="auto">
          <a:xfrm>
            <a:off x="107504" y="103063"/>
            <a:ext cx="1512168" cy="336860"/>
          </a:xfrm>
          <a:prstGeom prst="rect">
            <a:avLst/>
          </a:prstGeom>
          <a:solidFill>
            <a:srgbClr val="FFFFFF">
              <a:alpha val="460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-10996" y="5589240"/>
            <a:ext cx="6402495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lang="ja-JP" altLang="en-US" b="1" dirty="0" smtClean="0">
                <a:latin typeface="+mn-lt"/>
                <a:ea typeface="+mn-ea"/>
              </a:rPr>
              <a:t>・</a:t>
            </a:r>
            <a:r>
              <a:rPr lang="ru-RU" altLang="ja-JP" b="1" dirty="0" smtClean="0">
                <a:latin typeface="+mn-lt"/>
                <a:ea typeface="+mn-ea"/>
              </a:rPr>
              <a:t>Использование материала </a:t>
            </a:r>
            <a:r>
              <a:rPr lang="en-US" altLang="ja-JP" b="1" dirty="0" smtClean="0">
                <a:latin typeface="+mn-lt"/>
                <a:ea typeface="+mn-ea"/>
              </a:rPr>
              <a:t> BREATH HYPER </a:t>
            </a:r>
            <a:r>
              <a:rPr lang="en-US" altLang="ja-JP" b="1" dirty="0">
                <a:latin typeface="+mn-lt"/>
              </a:rPr>
              <a:t>+</a:t>
            </a:r>
            <a:r>
              <a:rPr lang="en-US" altLang="ja-JP" b="1" dirty="0" smtClean="0">
                <a:latin typeface="+mn-lt"/>
              </a:rPr>
              <a:t>℃ </a:t>
            </a:r>
            <a:endParaRPr lang="ru-RU" altLang="ja-JP" b="1" dirty="0" smtClean="0">
              <a:latin typeface="+mn-lt"/>
            </a:endParaRPr>
          </a:p>
          <a:p>
            <a:pPr>
              <a:spcBef>
                <a:spcPct val="50000"/>
              </a:spcBef>
            </a:pPr>
            <a:r>
              <a:rPr lang="ja-JP" altLang="en-US" b="1" dirty="0" smtClean="0">
                <a:latin typeface="+mn-lt"/>
                <a:ea typeface="+mn-ea"/>
              </a:rPr>
              <a:t>・</a:t>
            </a:r>
            <a:r>
              <a:rPr lang="ru-RU" altLang="ja-JP" b="1" dirty="0">
                <a:latin typeface="+mn-lt"/>
                <a:ea typeface="+mn-ea"/>
              </a:rPr>
              <a:t>К</a:t>
            </a:r>
            <a:r>
              <a:rPr lang="ru-RU" altLang="ja-JP" b="1" dirty="0" smtClean="0">
                <a:latin typeface="+mn-lt"/>
                <a:ea typeface="+mn-ea"/>
              </a:rPr>
              <a:t>лассический спортивный дизайн </a:t>
            </a:r>
            <a:endParaRPr lang="ja-JP" altLang="en-US" b="1" dirty="0" smtClean="0">
              <a:latin typeface="+mn-lt"/>
              <a:ea typeface="+mn-ea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1800" y="1681086"/>
            <a:ext cx="1368152" cy="1572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395536" y="3645024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CA-064N </a:t>
            </a:r>
            <a:r>
              <a:rPr kumimoji="1" lang="en-US" altLang="ja-JP" dirty="0" smtClean="0"/>
              <a:t>back</a:t>
            </a:r>
            <a:r>
              <a:rPr kumimoji="1" lang="ru-RU" altLang="ja-JP" dirty="0" smtClean="0"/>
              <a:t> (двусторонняя)</a:t>
            </a:r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771800" y="3641538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ja-JP" dirty="0" smtClean="0"/>
              <a:t>Внутренняя сторона</a:t>
            </a:r>
            <a:endParaRPr kumimoji="1" lang="ja-JP" altLang="en-US" dirty="0"/>
          </a:p>
        </p:txBody>
      </p:sp>
      <p:pic>
        <p:nvPicPr>
          <p:cNvPr id="18" name="図 1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392" y="1075333"/>
            <a:ext cx="742153" cy="798283"/>
          </a:xfrm>
          <a:prstGeom prst="rect">
            <a:avLst/>
          </a:prstGeom>
        </p:spPr>
      </p:pic>
      <p:sp>
        <p:nvSpPr>
          <p:cNvPr id="29" name="テキスト ボックス 14"/>
          <p:cNvSpPr txBox="1"/>
          <p:nvPr/>
        </p:nvSpPr>
        <p:spPr>
          <a:xfrm>
            <a:off x="5865678" y="4458598"/>
            <a:ext cx="18746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b="1" dirty="0" smtClean="0"/>
              <a:t>CA-065N Black</a:t>
            </a:r>
            <a:endParaRPr kumimoji="1" lang="ja-JP" altLang="en-US" sz="16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39" y="1772816"/>
            <a:ext cx="1902905" cy="1762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438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1258470"/>
            <a:ext cx="4410932" cy="361069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348" y="1372472"/>
            <a:ext cx="1964916" cy="3856728"/>
          </a:xfrm>
          <a:prstGeom prst="rect">
            <a:avLst/>
          </a:prstGeom>
        </p:spPr>
      </p:pic>
      <p:sp>
        <p:nvSpPr>
          <p:cNvPr id="4" name="Line 3"/>
          <p:cNvSpPr>
            <a:spLocks noChangeShapeType="1"/>
          </p:cNvSpPr>
          <p:nvPr/>
        </p:nvSpPr>
        <p:spPr bwMode="auto">
          <a:xfrm>
            <a:off x="0" y="908720"/>
            <a:ext cx="9144000" cy="0"/>
          </a:xfrm>
          <a:prstGeom prst="line">
            <a:avLst/>
          </a:prstGeom>
          <a:noFill/>
          <a:ln w="25400">
            <a:solidFill>
              <a:srgbClr val="007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dirty="0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57697" y="536738"/>
            <a:ext cx="908630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b="1" dirty="0" smtClean="0">
                <a:ea typeface="ＭＳ Ｐゴシック" pitchFamily="50" charset="-128"/>
              </a:rPr>
              <a:t>CA-046N</a:t>
            </a:r>
            <a:r>
              <a:rPr lang="ja-JP" altLang="en-US" b="1" dirty="0" smtClean="0">
                <a:ea typeface="ＭＳ Ｐゴシック" pitchFamily="50" charset="-128"/>
              </a:rPr>
              <a:t>　</a:t>
            </a:r>
            <a:r>
              <a:rPr lang="en-US" altLang="ja-JP" b="1" dirty="0" smtClean="0">
                <a:ea typeface="ＭＳ Ｐゴシック" pitchFamily="50" charset="-128"/>
              </a:rPr>
              <a:t>Corduroy Cap </a:t>
            </a:r>
            <a:endParaRPr lang="ja-JP" altLang="en-US" b="1" dirty="0">
              <a:ea typeface="ＭＳ Ｐゴシック" pitchFamily="50" charset="-128"/>
            </a:endParaRPr>
          </a:p>
        </p:txBody>
      </p:sp>
      <p:sp>
        <p:nvSpPr>
          <p:cNvPr id="27" name="Text Box 18"/>
          <p:cNvSpPr txBox="1">
            <a:spLocks noChangeArrowheads="1"/>
          </p:cNvSpPr>
          <p:nvPr/>
        </p:nvSpPr>
        <p:spPr bwMode="auto">
          <a:xfrm>
            <a:off x="0" y="908720"/>
            <a:ext cx="64442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ja-JP" b="1" dirty="0" smtClean="0">
                <a:latin typeface="+mn-lt"/>
              </a:rPr>
              <a:t>■</a:t>
            </a:r>
            <a:r>
              <a:rPr lang="ru-RU" altLang="ja-JP" b="1" dirty="0" smtClean="0">
                <a:latin typeface="+mn-lt"/>
              </a:rPr>
              <a:t>теплая вельвет</a:t>
            </a:r>
            <a:r>
              <a:rPr lang="ru-RU" altLang="ja-JP" b="1" dirty="0">
                <a:latin typeface="+mn-lt"/>
              </a:rPr>
              <a:t>о</a:t>
            </a:r>
            <a:r>
              <a:rPr lang="ru-RU" altLang="ja-JP" b="1" dirty="0" smtClean="0">
                <a:latin typeface="+mn-lt"/>
              </a:rPr>
              <a:t>вая кепка</a:t>
            </a:r>
            <a:endParaRPr lang="ja-JP" altLang="en-US" b="1" dirty="0">
              <a:latin typeface="+mn-lt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152" r="-616" b="23569"/>
          <a:stretch>
            <a:fillRect/>
          </a:stretch>
        </p:blipFill>
        <p:spPr bwMode="auto">
          <a:xfrm>
            <a:off x="107504" y="103063"/>
            <a:ext cx="1512168" cy="336860"/>
          </a:xfrm>
          <a:prstGeom prst="rect">
            <a:avLst/>
          </a:prstGeom>
          <a:solidFill>
            <a:srgbClr val="FFFFFF">
              <a:alpha val="460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テキスト ボックス 13"/>
          <p:cNvSpPr txBox="1"/>
          <p:nvPr/>
        </p:nvSpPr>
        <p:spPr>
          <a:xfrm>
            <a:off x="1888498" y="4771891"/>
            <a:ext cx="12433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ru-RU" altLang="ja-JP" sz="1600" b="1" dirty="0" smtClean="0"/>
              <a:t>Бежевый</a:t>
            </a:r>
            <a:endParaRPr kumimoji="1" lang="ja-JP" altLang="en-US" sz="1600" b="1" dirty="0"/>
          </a:p>
        </p:txBody>
      </p:sp>
      <p:sp>
        <p:nvSpPr>
          <p:cNvPr id="16" name="Text Box 18"/>
          <p:cNvSpPr txBox="1">
            <a:spLocks noChangeArrowheads="1"/>
          </p:cNvSpPr>
          <p:nvPr/>
        </p:nvSpPr>
        <p:spPr bwMode="auto">
          <a:xfrm>
            <a:off x="84391" y="5217936"/>
            <a:ext cx="4703633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lang="ja-JP" altLang="en-US" b="1" dirty="0" smtClean="0">
                <a:latin typeface="+mn-lt"/>
                <a:ea typeface="+mn-ea"/>
              </a:rPr>
              <a:t>・</a:t>
            </a:r>
            <a:r>
              <a:rPr lang="ru-RU" altLang="ja-JP" b="1" dirty="0" smtClean="0">
                <a:latin typeface="+mn-lt"/>
                <a:ea typeface="+mn-ea"/>
              </a:rPr>
              <a:t>Хорошо сочетается с костюмами </a:t>
            </a:r>
            <a:r>
              <a:rPr lang="en-US" altLang="ja-JP" b="1" dirty="0" smtClean="0">
                <a:latin typeface="+mn-lt"/>
                <a:ea typeface="+mn-ea"/>
              </a:rPr>
              <a:t>SHIMANO </a:t>
            </a:r>
            <a:endParaRPr lang="ru-RU" altLang="ja-JP" b="1" dirty="0" smtClean="0">
              <a:latin typeface="+mn-lt"/>
              <a:ea typeface="+mn-ea"/>
            </a:endParaRPr>
          </a:p>
          <a:p>
            <a:endParaRPr lang="ru-RU" altLang="ja-JP" b="1" dirty="0" smtClean="0">
              <a:latin typeface="+mn-lt"/>
              <a:ea typeface="+mn-ea"/>
            </a:endParaRPr>
          </a:p>
          <a:p>
            <a:r>
              <a:rPr lang="ja-JP" altLang="en-US" b="1" dirty="0" smtClean="0">
                <a:latin typeface="+mn-lt"/>
                <a:ea typeface="+mn-ea"/>
              </a:rPr>
              <a:t>・</a:t>
            </a:r>
            <a:r>
              <a:rPr lang="ru-RU" altLang="ja-JP" b="1" dirty="0">
                <a:latin typeface="+mn-lt"/>
                <a:ea typeface="+mn-ea"/>
              </a:rPr>
              <a:t>О</a:t>
            </a:r>
            <a:r>
              <a:rPr lang="ru-RU" altLang="ja-JP" b="1" dirty="0" smtClean="0">
                <a:latin typeface="+mn-lt"/>
                <a:ea typeface="+mn-ea"/>
              </a:rPr>
              <a:t>пускающиеся «уши»</a:t>
            </a:r>
            <a:endParaRPr lang="en-US" altLang="ja-JP" b="1" dirty="0" smtClean="0">
              <a:latin typeface="+mn-lt"/>
              <a:ea typeface="+mn-ea"/>
            </a:endParaRPr>
          </a:p>
          <a:p>
            <a:pPr>
              <a:spcBef>
                <a:spcPct val="50000"/>
              </a:spcBef>
            </a:pPr>
            <a:endParaRPr lang="en-US" altLang="ja-JP" b="1" dirty="0">
              <a:latin typeface="+mn-lt"/>
              <a:ea typeface="+mn-ea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968654" y="516877"/>
            <a:ext cx="21666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b="1" dirty="0">
                <a:ea typeface="ＭＳ Ｐゴシック" pitchFamily="50" charset="-128"/>
              </a:rPr>
              <a:t>AC-032N</a:t>
            </a:r>
            <a:r>
              <a:rPr lang="ja-JP" altLang="en-US" b="1" dirty="0">
                <a:ea typeface="ＭＳ Ｐゴシック" pitchFamily="50" charset="-128"/>
              </a:rPr>
              <a:t>　</a:t>
            </a:r>
            <a:r>
              <a:rPr lang="en-US" altLang="ja-JP" b="1" dirty="0">
                <a:ea typeface="ＭＳ Ｐゴシック" pitchFamily="50" charset="-128"/>
              </a:rPr>
              <a:t>Face Mask</a:t>
            </a:r>
            <a:endParaRPr lang="ja-JP" altLang="en-US" b="1" dirty="0">
              <a:ea typeface="ＭＳ Ｐゴシック" pitchFamily="50" charset="-128"/>
            </a:endParaRPr>
          </a:p>
        </p:txBody>
      </p:sp>
      <p:sp>
        <p:nvSpPr>
          <p:cNvPr id="19" name="Text Box 18"/>
          <p:cNvSpPr txBox="1">
            <a:spLocks noChangeArrowheads="1"/>
          </p:cNvSpPr>
          <p:nvPr/>
        </p:nvSpPr>
        <p:spPr bwMode="auto">
          <a:xfrm>
            <a:off x="4898678" y="980728"/>
            <a:ext cx="41399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ja-JP" b="1" dirty="0" smtClean="0">
                <a:latin typeface="+mn-lt"/>
              </a:rPr>
              <a:t>■</a:t>
            </a:r>
            <a:r>
              <a:rPr lang="ru-RU" altLang="ja-JP" b="1" dirty="0" smtClean="0">
                <a:latin typeface="+mn-lt"/>
              </a:rPr>
              <a:t>Защищает голову и лицо от холода</a:t>
            </a:r>
            <a:endParaRPr lang="ja-JP" altLang="en-US" b="1" dirty="0" smtClean="0">
              <a:latin typeface="+mn-lt"/>
            </a:endParaRPr>
          </a:p>
        </p:txBody>
      </p:sp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63595" y="1706401"/>
            <a:ext cx="2376735" cy="3410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テキスト ボックス 20"/>
          <p:cNvSpPr txBox="1"/>
          <p:nvPr/>
        </p:nvSpPr>
        <p:spPr>
          <a:xfrm>
            <a:off x="6084168" y="4798620"/>
            <a:ext cx="8993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ru-RU" altLang="ja-JP" sz="1600" b="1" dirty="0" smtClean="0"/>
              <a:t>Черный</a:t>
            </a:r>
            <a:endParaRPr kumimoji="1" lang="ja-JP" altLang="en-US" sz="1600" b="1" dirty="0"/>
          </a:p>
        </p:txBody>
      </p:sp>
      <p:sp>
        <p:nvSpPr>
          <p:cNvPr id="23" name="Text Box 18"/>
          <p:cNvSpPr txBox="1">
            <a:spLocks noChangeArrowheads="1"/>
          </p:cNvSpPr>
          <p:nvPr/>
        </p:nvSpPr>
        <p:spPr bwMode="auto">
          <a:xfrm>
            <a:off x="4511778" y="5138980"/>
            <a:ext cx="4703633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lang="ja-JP" altLang="en-US" b="1" dirty="0" smtClean="0">
                <a:latin typeface="+mn-lt"/>
                <a:ea typeface="+mn-ea"/>
              </a:rPr>
              <a:t>・</a:t>
            </a:r>
            <a:r>
              <a:rPr lang="ru-RU" altLang="ja-JP" b="1" dirty="0" smtClean="0">
                <a:latin typeface="+mn-lt"/>
                <a:ea typeface="+mn-ea"/>
              </a:rPr>
              <a:t>Хорошая защита лица и шеи от холода и ветра</a:t>
            </a:r>
          </a:p>
          <a:p>
            <a:endParaRPr lang="ru-RU" altLang="ja-JP" b="1" dirty="0" smtClean="0">
              <a:latin typeface="+mn-lt"/>
              <a:ea typeface="+mn-ea"/>
            </a:endParaRPr>
          </a:p>
          <a:p>
            <a:r>
              <a:rPr lang="ja-JP" altLang="en-US" b="1" dirty="0"/>
              <a:t>・ </a:t>
            </a:r>
            <a:r>
              <a:rPr lang="ru-RU" altLang="ja-JP" b="1" dirty="0" smtClean="0">
                <a:latin typeface="+mn-lt"/>
                <a:ea typeface="+mn-ea"/>
              </a:rPr>
              <a:t>3 </a:t>
            </a:r>
            <a:r>
              <a:rPr lang="ru-RU" altLang="ja-JP" b="1" dirty="0">
                <a:latin typeface="+mn-lt"/>
                <a:ea typeface="+mn-ea"/>
              </a:rPr>
              <a:t>в</a:t>
            </a:r>
            <a:r>
              <a:rPr lang="ru-RU" altLang="ja-JP" b="1" dirty="0" smtClean="0">
                <a:latin typeface="+mn-lt"/>
                <a:ea typeface="+mn-ea"/>
              </a:rPr>
              <a:t>арианта </a:t>
            </a:r>
            <a:r>
              <a:rPr lang="ru-RU" altLang="ja-JP" b="1" dirty="0">
                <a:latin typeface="+mn-lt"/>
                <a:ea typeface="+mn-ea"/>
              </a:rPr>
              <a:t>ношения : </a:t>
            </a:r>
            <a:r>
              <a:rPr lang="ru-RU" altLang="ja-JP" b="1" dirty="0" smtClean="0">
                <a:latin typeface="+mn-lt"/>
                <a:ea typeface="+mn-ea"/>
              </a:rPr>
              <a:t>закрытое </a:t>
            </a:r>
            <a:r>
              <a:rPr lang="ru-RU" altLang="ja-JP" b="1" dirty="0">
                <a:latin typeface="+mn-lt"/>
                <a:ea typeface="+mn-ea"/>
              </a:rPr>
              <a:t>лицо,  открытое лицо, шарф</a:t>
            </a:r>
            <a:endParaRPr lang="en-US" altLang="ja-JP" b="1" dirty="0"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364388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547664" y="175210"/>
            <a:ext cx="72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ja-JP" sz="2400" b="1" dirty="0" smtClean="0">
                <a:solidFill>
                  <a:schemeClr val="bg1"/>
                </a:solidFill>
              </a:rPr>
              <a:t>3 Варианта ношения</a:t>
            </a:r>
            <a:endParaRPr lang="en-US" altLang="ja-JP" sz="2400" b="1" dirty="0" smtClean="0">
              <a:solidFill>
                <a:schemeClr val="bg1"/>
              </a:solidFill>
            </a:endParaRPr>
          </a:p>
        </p:txBody>
      </p:sp>
      <p:sp>
        <p:nvSpPr>
          <p:cNvPr id="14" name="角丸四角形 13"/>
          <p:cNvSpPr/>
          <p:nvPr/>
        </p:nvSpPr>
        <p:spPr>
          <a:xfrm>
            <a:off x="442124" y="1242848"/>
            <a:ext cx="3556564" cy="2403304"/>
          </a:xfrm>
          <a:prstGeom prst="roundRect">
            <a:avLst/>
          </a:prstGeom>
          <a:noFill/>
          <a:ln w="762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ja-JP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5" name="角丸四角形 14"/>
          <p:cNvSpPr/>
          <p:nvPr/>
        </p:nvSpPr>
        <p:spPr>
          <a:xfrm>
            <a:off x="619883" y="1014247"/>
            <a:ext cx="2754019" cy="618059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400" b="1" dirty="0" smtClean="0"/>
              <a:t>1.</a:t>
            </a:r>
            <a:r>
              <a:rPr lang="ru-RU" altLang="ja-JP" sz="2400" b="1" dirty="0" smtClean="0"/>
              <a:t>Полная защита лица</a:t>
            </a:r>
            <a:endParaRPr lang="ja-JP" altLang="en-US" sz="2400" b="1" dirty="0"/>
          </a:p>
        </p:txBody>
      </p:sp>
      <p:sp>
        <p:nvSpPr>
          <p:cNvPr id="16" name="正方形/長方形 15"/>
          <p:cNvSpPr/>
          <p:nvPr/>
        </p:nvSpPr>
        <p:spPr>
          <a:xfrm>
            <a:off x="637395" y="1632307"/>
            <a:ext cx="29523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ja-JP" b="1" dirty="0" smtClean="0"/>
              <a:t>Защищает всё лицо</a:t>
            </a:r>
            <a:endParaRPr lang="ja-JP" altLang="en-US" dirty="0">
              <a:latin typeface="ＭＳ Ｐゴシック" pitchFamily="50" charset="-128"/>
              <a:ea typeface="ＭＳ Ｐゴシック" pitchFamily="50" charset="-128"/>
            </a:endParaRP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68897" y="1772816"/>
            <a:ext cx="1866900" cy="2710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角丸四角形 16"/>
          <p:cNvSpPr/>
          <p:nvPr/>
        </p:nvSpPr>
        <p:spPr>
          <a:xfrm>
            <a:off x="4186001" y="1269166"/>
            <a:ext cx="3556564" cy="2403304"/>
          </a:xfrm>
          <a:prstGeom prst="roundRect">
            <a:avLst/>
          </a:prstGeom>
          <a:noFill/>
          <a:ln w="762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ja-JP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8" name="角丸四角形 17"/>
          <p:cNvSpPr/>
          <p:nvPr/>
        </p:nvSpPr>
        <p:spPr>
          <a:xfrm>
            <a:off x="4363760" y="1040566"/>
            <a:ext cx="2754019" cy="4572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400" b="1" dirty="0" smtClean="0"/>
              <a:t>2.</a:t>
            </a:r>
            <a:r>
              <a:rPr lang="ru-RU" altLang="ja-JP" sz="2400" b="1" dirty="0" smtClean="0"/>
              <a:t>Капюшон</a:t>
            </a:r>
            <a:endParaRPr lang="ja-JP" altLang="en-US" sz="2400" b="1" dirty="0"/>
          </a:p>
        </p:txBody>
      </p:sp>
      <p:sp>
        <p:nvSpPr>
          <p:cNvPr id="19" name="正方形/長方形 18"/>
          <p:cNvSpPr/>
          <p:nvPr/>
        </p:nvSpPr>
        <p:spPr>
          <a:xfrm>
            <a:off x="4278520" y="1632307"/>
            <a:ext cx="29801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ja-JP" b="1" dirty="0" smtClean="0">
                <a:ea typeface="ＭＳ Ｐゴシック" pitchFamily="50" charset="-128"/>
              </a:rPr>
              <a:t>Защищает только голову, комфортно использовать в безветренную погоду</a:t>
            </a:r>
            <a:endParaRPr lang="ja-JP" altLang="en-US" b="1" dirty="0">
              <a:ea typeface="ＭＳ Ｐゴシック" pitchFamily="50" charset="-128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21167" y="892275"/>
            <a:ext cx="1827297" cy="2643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角丸四角形 19"/>
          <p:cNvSpPr/>
          <p:nvPr/>
        </p:nvSpPr>
        <p:spPr>
          <a:xfrm>
            <a:off x="4213832" y="4005064"/>
            <a:ext cx="3556564" cy="2403304"/>
          </a:xfrm>
          <a:prstGeom prst="roundRect">
            <a:avLst/>
          </a:prstGeom>
          <a:noFill/>
          <a:ln w="762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ja-JP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21" name="角丸四角形 20"/>
          <p:cNvSpPr/>
          <p:nvPr/>
        </p:nvSpPr>
        <p:spPr>
          <a:xfrm>
            <a:off x="4391591" y="3776464"/>
            <a:ext cx="2754019" cy="4572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400" b="1" dirty="0" smtClean="0"/>
              <a:t>3.</a:t>
            </a:r>
            <a:r>
              <a:rPr lang="ru-RU" altLang="ja-JP" sz="2400" b="1" dirty="0" smtClean="0"/>
              <a:t>Воротник</a:t>
            </a:r>
            <a:endParaRPr lang="ja-JP" altLang="en-US" sz="2400" b="1" dirty="0"/>
          </a:p>
        </p:txBody>
      </p:sp>
      <p:sp>
        <p:nvSpPr>
          <p:cNvPr id="22" name="正方形/長方形 21"/>
          <p:cNvSpPr/>
          <p:nvPr/>
        </p:nvSpPr>
        <p:spPr>
          <a:xfrm>
            <a:off x="4314050" y="4387167"/>
            <a:ext cx="29523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ja-JP" b="1" dirty="0" smtClean="0">
                <a:ea typeface="HGSｺﾞｼｯｸM" pitchFamily="50" charset="-128"/>
              </a:rPr>
              <a:t>Защищает горло от холода</a:t>
            </a:r>
            <a:endParaRPr lang="ja-JP" altLang="en-US" b="1" dirty="0">
              <a:ea typeface="HGSｺﾞｼｯｸM" pitchFamily="50" charset="-128"/>
            </a:endParaRPr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21167" y="4005064"/>
            <a:ext cx="2058988" cy="269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6" name="グループ化 25"/>
          <p:cNvGrpSpPr/>
          <p:nvPr/>
        </p:nvGrpSpPr>
        <p:grpSpPr>
          <a:xfrm>
            <a:off x="136837" y="116632"/>
            <a:ext cx="1338819" cy="628222"/>
            <a:chOff x="-27275" y="741933"/>
            <a:chExt cx="1338819" cy="628222"/>
          </a:xfrm>
        </p:grpSpPr>
        <p:grpSp>
          <p:nvGrpSpPr>
            <p:cNvPr id="27" name="グループ化 26"/>
            <p:cNvGrpSpPr/>
            <p:nvPr/>
          </p:nvGrpSpPr>
          <p:grpSpPr>
            <a:xfrm>
              <a:off x="551130" y="741933"/>
              <a:ext cx="760414" cy="628221"/>
              <a:chOff x="3923928" y="2045196"/>
              <a:chExt cx="760414" cy="628221"/>
            </a:xfrm>
          </p:grpSpPr>
          <p:sp>
            <p:nvSpPr>
              <p:cNvPr id="31" name="円/楕円 30"/>
              <p:cNvSpPr/>
              <p:nvPr/>
            </p:nvSpPr>
            <p:spPr>
              <a:xfrm>
                <a:off x="3949691" y="2045196"/>
                <a:ext cx="628221" cy="628221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="1" dirty="0">
                  <a:ea typeface="+mj-ea"/>
                  <a:cs typeface="メイリオ" pitchFamily="50" charset="-128"/>
                </a:endParaRPr>
              </a:p>
            </p:txBody>
          </p:sp>
          <p:sp>
            <p:nvSpPr>
              <p:cNvPr id="32" name="テキスト ボックス 31"/>
              <p:cNvSpPr txBox="1"/>
              <p:nvPr/>
            </p:nvSpPr>
            <p:spPr>
              <a:xfrm>
                <a:off x="3923928" y="2220807"/>
                <a:ext cx="76041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ja-JP"/>
                </a:defPPr>
                <a:lvl1pPr algn="ctr">
                  <a:defRPr sz="1200" b="1">
                    <a:solidFill>
                      <a:schemeClr val="bg1"/>
                    </a:solidFill>
                  </a:defRPr>
                </a:lvl1pPr>
              </a:lstStyle>
              <a:p>
                <a:r>
                  <a:rPr lang="en-US" altLang="ja-JP" dirty="0">
                    <a:ea typeface="+mj-ea"/>
                    <a:cs typeface="メイリオ" pitchFamily="50" charset="-128"/>
                  </a:rPr>
                  <a:t>Design</a:t>
                </a:r>
                <a:endParaRPr lang="ja-JP" altLang="en-US" dirty="0">
                  <a:ea typeface="+mj-ea"/>
                  <a:cs typeface="メイリオ" pitchFamily="50" charset="-128"/>
                </a:endParaRPr>
              </a:p>
            </p:txBody>
          </p:sp>
        </p:grpSp>
        <p:grpSp>
          <p:nvGrpSpPr>
            <p:cNvPr id="28" name="グループ化 27"/>
            <p:cNvGrpSpPr/>
            <p:nvPr/>
          </p:nvGrpSpPr>
          <p:grpSpPr>
            <a:xfrm>
              <a:off x="-27275" y="741934"/>
              <a:ext cx="745219" cy="628221"/>
              <a:chOff x="3196989" y="2065431"/>
              <a:chExt cx="745219" cy="628221"/>
            </a:xfrm>
          </p:grpSpPr>
          <p:sp>
            <p:nvSpPr>
              <p:cNvPr id="29" name="円/楕円 28"/>
              <p:cNvSpPr/>
              <p:nvPr/>
            </p:nvSpPr>
            <p:spPr>
              <a:xfrm>
                <a:off x="3255488" y="2065431"/>
                <a:ext cx="628221" cy="628221"/>
              </a:xfrm>
              <a:prstGeom prst="ellipse">
                <a:avLst/>
              </a:prstGeom>
              <a:solidFill>
                <a:srgbClr val="00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="1" dirty="0">
                  <a:ea typeface="+mj-ea"/>
                  <a:cs typeface="メイリオ" pitchFamily="50" charset="-128"/>
                </a:endParaRPr>
              </a:p>
            </p:txBody>
          </p:sp>
          <p:sp>
            <p:nvSpPr>
              <p:cNvPr id="30" name="テキスト ボックス 29"/>
              <p:cNvSpPr txBox="1"/>
              <p:nvPr/>
            </p:nvSpPr>
            <p:spPr>
              <a:xfrm>
                <a:off x="3196989" y="2241042"/>
                <a:ext cx="74521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1200" b="1" dirty="0" smtClean="0">
                    <a:solidFill>
                      <a:schemeClr val="bg1"/>
                    </a:solidFill>
                    <a:ea typeface="+mj-ea"/>
                    <a:cs typeface="メイリオ" pitchFamily="50" charset="-128"/>
                  </a:rPr>
                  <a:t>Function</a:t>
                </a:r>
                <a:endParaRPr kumimoji="1" lang="ja-JP" altLang="en-US" sz="1200" b="1" dirty="0">
                  <a:solidFill>
                    <a:schemeClr val="bg1"/>
                  </a:solidFill>
                  <a:ea typeface="+mj-ea"/>
                  <a:cs typeface="メイリオ" pitchFamily="50" charset="-128"/>
                </a:endParaRPr>
              </a:p>
            </p:txBody>
          </p:sp>
        </p:grp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15" y="3961594"/>
            <a:ext cx="1416820" cy="278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568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3"/>
          <p:cNvSpPr>
            <a:spLocks noChangeShapeType="1"/>
          </p:cNvSpPr>
          <p:nvPr/>
        </p:nvSpPr>
        <p:spPr bwMode="auto">
          <a:xfrm>
            <a:off x="0" y="908720"/>
            <a:ext cx="9144000" cy="0"/>
          </a:xfrm>
          <a:prstGeom prst="line">
            <a:avLst/>
          </a:prstGeom>
          <a:noFill/>
          <a:ln w="25400">
            <a:solidFill>
              <a:srgbClr val="007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dirty="0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57698" y="536738"/>
            <a:ext cx="609847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b="1" dirty="0">
                <a:ea typeface="ＭＳ Ｐゴシック" pitchFamily="50" charset="-128"/>
              </a:rPr>
              <a:t>RB-024N</a:t>
            </a:r>
            <a:r>
              <a:rPr lang="ja-JP" altLang="en-US" b="1" dirty="0">
                <a:ea typeface="ＭＳ Ｐゴシック" pitchFamily="50" charset="-128"/>
              </a:rPr>
              <a:t>　</a:t>
            </a:r>
            <a:r>
              <a:rPr lang="en-US" altLang="ja-JP" b="1" dirty="0">
                <a:ea typeface="ＭＳ Ｐゴシック" pitchFamily="50" charset="-128"/>
              </a:rPr>
              <a:t>DS-HD Advance Warm Suit EX</a:t>
            </a:r>
            <a:endParaRPr lang="ja-JP" altLang="en-US" b="1" dirty="0">
              <a:ea typeface="ＭＳ Ｐゴシック" pitchFamily="50" charset="-128"/>
            </a:endParaRPr>
          </a:p>
        </p:txBody>
      </p:sp>
      <p:sp>
        <p:nvSpPr>
          <p:cNvPr id="27" name="Text Box 18"/>
          <p:cNvSpPr txBox="1">
            <a:spLocks noChangeArrowheads="1"/>
          </p:cNvSpPr>
          <p:nvPr/>
        </p:nvSpPr>
        <p:spPr bwMode="auto">
          <a:xfrm>
            <a:off x="0" y="908720"/>
            <a:ext cx="64442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ja-JP" b="1" dirty="0" smtClean="0">
                <a:latin typeface="+mn-lt"/>
              </a:rPr>
              <a:t>■</a:t>
            </a:r>
            <a:r>
              <a:rPr lang="ru-RU" altLang="ja-JP" b="1" dirty="0" smtClean="0">
                <a:latin typeface="+mn-lt"/>
              </a:rPr>
              <a:t>Самый тёплый зимний костюм </a:t>
            </a:r>
            <a:r>
              <a:rPr lang="en-US" altLang="ja-JP" b="1" dirty="0" smtClean="0">
                <a:latin typeface="+mn-lt"/>
              </a:rPr>
              <a:t>Shimano</a:t>
            </a:r>
            <a:endParaRPr lang="ja-JP" altLang="en-US" b="1" dirty="0" smtClean="0">
              <a:latin typeface="+mn-lt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152" r="-616" b="23569"/>
          <a:stretch>
            <a:fillRect/>
          </a:stretch>
        </p:blipFill>
        <p:spPr bwMode="auto">
          <a:xfrm>
            <a:off x="107504" y="103063"/>
            <a:ext cx="1512168" cy="336860"/>
          </a:xfrm>
          <a:prstGeom prst="rect">
            <a:avLst/>
          </a:prstGeom>
          <a:solidFill>
            <a:srgbClr val="FFFFFF">
              <a:alpha val="460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2555776" y="2303006"/>
            <a:ext cx="6418616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lang="ja-JP" altLang="en-US" b="1" dirty="0" smtClean="0">
                <a:latin typeface="+mn-lt"/>
                <a:ea typeface="+mn-ea"/>
              </a:rPr>
              <a:t>・</a:t>
            </a:r>
            <a:r>
              <a:rPr lang="en-US" altLang="ja-JP" b="1" dirty="0">
                <a:latin typeface="+mn-lt"/>
              </a:rPr>
              <a:t> </a:t>
            </a:r>
            <a:r>
              <a:rPr lang="ru-RU" altLang="ja-JP" b="1" dirty="0" smtClean="0">
                <a:latin typeface="+mn-lt"/>
              </a:rPr>
              <a:t>Костюм спроектирован  исходя из конкретных рыболовных задач</a:t>
            </a:r>
            <a:endParaRPr lang="ja-JP" altLang="en-US" b="1" dirty="0" smtClean="0">
              <a:latin typeface="+mn-lt"/>
              <a:ea typeface="+mn-ea"/>
            </a:endParaRPr>
          </a:p>
          <a:p>
            <a:pPr>
              <a:spcBef>
                <a:spcPct val="50000"/>
              </a:spcBef>
            </a:pPr>
            <a:r>
              <a:rPr lang="ja-JP" altLang="en-US" b="1" dirty="0" smtClean="0">
                <a:latin typeface="+mn-lt"/>
                <a:ea typeface="+mn-ea"/>
              </a:rPr>
              <a:t>・ </a:t>
            </a:r>
            <a:r>
              <a:rPr lang="ru-RU" altLang="ja-JP" b="1" dirty="0" smtClean="0">
                <a:latin typeface="+mn-lt"/>
                <a:ea typeface="+mn-ea"/>
              </a:rPr>
              <a:t>Усовершенствованный крой</a:t>
            </a:r>
            <a:endParaRPr lang="en-US" altLang="ja-JP" b="1" dirty="0" smtClean="0">
              <a:latin typeface="+mn-lt"/>
              <a:ea typeface="+mn-ea"/>
            </a:endParaRPr>
          </a:p>
          <a:p>
            <a:pPr>
              <a:spcBef>
                <a:spcPct val="50000"/>
              </a:spcBef>
            </a:pPr>
            <a:r>
              <a:rPr lang="ja-JP" altLang="en-US" b="1" dirty="0" smtClean="0">
                <a:latin typeface="+mn-lt"/>
                <a:ea typeface="+mn-ea"/>
              </a:rPr>
              <a:t>・ </a:t>
            </a:r>
            <a:r>
              <a:rPr lang="ru-RU" altLang="ja-JP" b="1" dirty="0" smtClean="0">
                <a:latin typeface="+mn-lt"/>
                <a:ea typeface="+mn-ea"/>
              </a:rPr>
              <a:t>Применение материалов </a:t>
            </a:r>
            <a:r>
              <a:rPr lang="en-US" altLang="ja-JP" b="1" dirty="0" smtClean="0">
                <a:latin typeface="+mn-lt"/>
                <a:ea typeface="+mn-ea"/>
              </a:rPr>
              <a:t>DRYSHIELD-HD</a:t>
            </a:r>
            <a:r>
              <a:rPr lang="ja-JP" altLang="en-US" b="1" dirty="0">
                <a:latin typeface="+mn-lt"/>
                <a:ea typeface="+mn-ea"/>
              </a:rPr>
              <a:t>・</a:t>
            </a:r>
            <a:r>
              <a:rPr lang="en-US" altLang="ja-JP" b="1" dirty="0">
                <a:latin typeface="+mn-lt"/>
                <a:ea typeface="+mn-ea"/>
              </a:rPr>
              <a:t>HYPER </a:t>
            </a:r>
            <a:r>
              <a:rPr lang="en-US" altLang="ja-JP" b="1" dirty="0" smtClean="0">
                <a:latin typeface="+mn-lt"/>
                <a:ea typeface="+mn-ea"/>
              </a:rPr>
              <a:t>REPPEL100 </a:t>
            </a:r>
            <a:r>
              <a:rPr lang="ru-RU" altLang="ja-JP" b="1" dirty="0" smtClean="0">
                <a:latin typeface="+mn-lt"/>
                <a:ea typeface="+mn-ea"/>
              </a:rPr>
              <a:t>для ловли в тяжёлых условиях</a:t>
            </a:r>
            <a:endParaRPr lang="ja-JP" altLang="en-US" b="1" dirty="0" smtClean="0">
              <a:latin typeface="+mn-lt"/>
              <a:ea typeface="+mn-ea"/>
            </a:endParaRPr>
          </a:p>
        </p:txBody>
      </p:sp>
      <p:pic>
        <p:nvPicPr>
          <p:cNvPr id="17" name="図 1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1750" y="1149780"/>
            <a:ext cx="1267317" cy="660433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106" y="1809140"/>
            <a:ext cx="1110603" cy="258098"/>
          </a:xfrm>
          <a:prstGeom prst="rect">
            <a:avLst/>
          </a:prstGeom>
        </p:spPr>
      </p:pic>
      <p:sp>
        <p:nvSpPr>
          <p:cNvPr id="22" name="正方形/長方形 21"/>
          <p:cNvSpPr/>
          <p:nvPr/>
        </p:nvSpPr>
        <p:spPr>
          <a:xfrm>
            <a:off x="734196" y="6402814"/>
            <a:ext cx="112213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ja-JP" sz="1600" b="1" dirty="0" smtClean="0"/>
              <a:t>Черный</a:t>
            </a:r>
            <a:endParaRPr lang="ja-JP" altLang="en-US" sz="1600" b="1" dirty="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5606477" y="5745841"/>
            <a:ext cx="37540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ja-JP" sz="1400" b="1" dirty="0" smtClean="0"/>
              <a:t>Цвет</a:t>
            </a:r>
            <a:r>
              <a:rPr lang="en-US" altLang="ja-JP" sz="1400" b="1" dirty="0" smtClean="0"/>
              <a:t>:</a:t>
            </a:r>
            <a:r>
              <a:rPr lang="ru-RU" altLang="ja-JP" sz="1400" b="1" dirty="0" smtClean="0"/>
              <a:t> черный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ja-JP" sz="1400" b="1" dirty="0" smtClean="0"/>
              <a:t>Размеры: </a:t>
            </a:r>
            <a:r>
              <a:rPr lang="en-US" altLang="ja-JP" sz="1400" b="1" dirty="0" smtClean="0"/>
              <a:t>M/L/XL/2XL/3XL</a:t>
            </a:r>
          </a:p>
        </p:txBody>
      </p:sp>
      <p:sp>
        <p:nvSpPr>
          <p:cNvPr id="30" name="テキスト ボックス 27"/>
          <p:cNvSpPr txBox="1"/>
          <p:nvPr/>
        </p:nvSpPr>
        <p:spPr>
          <a:xfrm>
            <a:off x="7860033" y="385500"/>
            <a:ext cx="8707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400" b="1" dirty="0" smtClean="0"/>
              <a:t>-40C</a:t>
            </a:r>
            <a:r>
              <a:rPr lang="ru-RU" sz="1400" dirty="0" smtClean="0"/>
              <a:t>°</a:t>
            </a:r>
            <a:endParaRPr lang="en-US" sz="1400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400" b="1" dirty="0" smtClean="0">
                <a:solidFill>
                  <a:srgbClr val="FF0000"/>
                </a:solidFill>
              </a:rPr>
              <a:t>STRV+10</a:t>
            </a:r>
          </a:p>
        </p:txBody>
      </p:sp>
      <p:pic>
        <p:nvPicPr>
          <p:cNvPr id="1026" name="Picture 2" descr="C:\Users\Verst\Desktop\15AW_150224_B_010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18" y="1368756"/>
            <a:ext cx="2277858" cy="5084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599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Line 3"/>
          <p:cNvSpPr>
            <a:spLocks noChangeShapeType="1"/>
          </p:cNvSpPr>
          <p:nvPr/>
        </p:nvSpPr>
        <p:spPr bwMode="auto">
          <a:xfrm>
            <a:off x="0" y="908050"/>
            <a:ext cx="91440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dirty="0"/>
          </a:p>
        </p:txBody>
      </p:sp>
      <p:pic>
        <p:nvPicPr>
          <p:cNvPr id="4100" name="Picture 98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475" y="153988"/>
            <a:ext cx="1358900" cy="2952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7150" y="536575"/>
            <a:ext cx="68183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ja-JP" b="1" dirty="0">
                <a:ea typeface="+mj-ea"/>
              </a:rPr>
              <a:t>CA-116N</a:t>
            </a:r>
            <a:r>
              <a:rPr lang="ja-JP" altLang="en-US" b="1" dirty="0">
                <a:ea typeface="+mj-ea"/>
              </a:rPr>
              <a:t>　</a:t>
            </a:r>
            <a:r>
              <a:rPr lang="en-US" altLang="ja-JP" b="1" dirty="0">
                <a:ea typeface="+mj-ea"/>
              </a:rPr>
              <a:t>NEXUS</a:t>
            </a:r>
            <a:r>
              <a:rPr lang="ja-JP" altLang="en-US" b="1" dirty="0">
                <a:ea typeface="+mj-ea"/>
              </a:rPr>
              <a:t>・</a:t>
            </a:r>
            <a:r>
              <a:rPr lang="en-US" altLang="ja-JP" b="1" dirty="0">
                <a:ea typeface="+mj-ea"/>
              </a:rPr>
              <a:t>WINDSTOPPER® THERMAL CAP LIMITED PRO</a:t>
            </a:r>
            <a:endParaRPr lang="ja-JP" altLang="en-US" b="1" dirty="0">
              <a:ea typeface="+mj-ea"/>
            </a:endParaRPr>
          </a:p>
        </p:txBody>
      </p:sp>
      <p:sp>
        <p:nvSpPr>
          <p:cNvPr id="15" name="Text Box 18"/>
          <p:cNvSpPr txBox="1">
            <a:spLocks noChangeArrowheads="1"/>
          </p:cNvSpPr>
          <p:nvPr/>
        </p:nvSpPr>
        <p:spPr bwMode="auto">
          <a:xfrm>
            <a:off x="57150" y="4221088"/>
            <a:ext cx="8882498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ja-JP" altLang="en-US" b="1" dirty="0" smtClean="0">
                <a:latin typeface="+mn-lt"/>
                <a:ea typeface="+mn-ea"/>
              </a:rPr>
              <a:t>・</a:t>
            </a:r>
            <a:r>
              <a:rPr lang="ru-RU" altLang="ja-JP" b="1" dirty="0">
                <a:latin typeface="+mn-lt"/>
                <a:ea typeface="+mn-ea"/>
              </a:rPr>
              <a:t>И</a:t>
            </a:r>
            <a:r>
              <a:rPr lang="ru-RU" altLang="ja-JP" b="1" dirty="0" smtClean="0">
                <a:latin typeface="+mn-lt"/>
                <a:ea typeface="+mn-ea"/>
              </a:rPr>
              <a:t>меет </a:t>
            </a:r>
            <a:r>
              <a:rPr lang="ru-RU" altLang="ja-JP" b="1" dirty="0">
                <a:latin typeface="+mn-lt"/>
                <a:ea typeface="+mn-ea"/>
              </a:rPr>
              <a:t>опускающиеся теплые «уши» из материала </a:t>
            </a:r>
            <a:r>
              <a:rPr lang="en-US" altLang="ja-JP" b="1" dirty="0">
                <a:latin typeface="+mn-lt"/>
                <a:ea typeface="+mn-ea"/>
              </a:rPr>
              <a:t>BREATH HYPER </a:t>
            </a:r>
            <a:endParaRPr lang="ru-RU" altLang="ja-JP" b="1" dirty="0">
              <a:latin typeface="+mn-lt"/>
              <a:ea typeface="+mn-ea"/>
            </a:endParaRPr>
          </a:p>
          <a:p>
            <a:pPr>
              <a:spcBef>
                <a:spcPct val="50000"/>
              </a:spcBef>
              <a:defRPr/>
            </a:pPr>
            <a:r>
              <a:rPr lang="ja-JP" altLang="en-US" b="1" dirty="0">
                <a:latin typeface="+mn-lt"/>
                <a:ea typeface="+mn-ea"/>
              </a:rPr>
              <a:t>・</a:t>
            </a:r>
            <a:r>
              <a:rPr lang="ru-RU" altLang="ja-JP" b="1" dirty="0">
                <a:latin typeface="+mn-lt"/>
                <a:ea typeface="+mn-ea"/>
              </a:rPr>
              <a:t>Ветрозащитный, влагостойкий, дышащий материал </a:t>
            </a:r>
            <a:r>
              <a:rPr lang="en-US" altLang="ja-JP" b="1" dirty="0">
                <a:latin typeface="+mn-lt"/>
                <a:ea typeface="+mn-ea"/>
              </a:rPr>
              <a:t>WINDSTOPPER® </a:t>
            </a:r>
            <a:endParaRPr lang="ru-RU" altLang="ja-JP" b="1" dirty="0">
              <a:latin typeface="+mn-lt"/>
              <a:ea typeface="+mn-ea"/>
            </a:endParaRPr>
          </a:p>
          <a:p>
            <a:pPr>
              <a:spcBef>
                <a:spcPct val="50000"/>
              </a:spcBef>
              <a:defRPr/>
            </a:pPr>
            <a:r>
              <a:rPr lang="ja-JP" altLang="en-US" b="1" dirty="0">
                <a:latin typeface="+mn-lt"/>
                <a:ea typeface="+mn-ea"/>
              </a:rPr>
              <a:t>・</a:t>
            </a:r>
            <a:r>
              <a:rPr lang="ru-RU" altLang="ja-JP" b="1" dirty="0">
                <a:latin typeface="+mn-lt"/>
                <a:ea typeface="+mn-ea"/>
              </a:rPr>
              <a:t>Материал с большим ворсом (применён на тыльной части кепки) обеспечивает комфорт в холодное время года </a:t>
            </a:r>
            <a:endParaRPr lang="ru-RU" altLang="ja-JP" b="1" dirty="0" smtClean="0">
              <a:latin typeface="+mn-lt"/>
              <a:ea typeface="+mn-ea"/>
            </a:endParaRPr>
          </a:p>
          <a:p>
            <a:pPr>
              <a:spcBef>
                <a:spcPct val="50000"/>
              </a:spcBef>
              <a:defRPr/>
            </a:pPr>
            <a:r>
              <a:rPr lang="ja-JP" altLang="en-US" b="1" dirty="0" smtClean="0">
                <a:latin typeface="+mn-lt"/>
                <a:ea typeface="+mn-ea"/>
              </a:rPr>
              <a:t>・</a:t>
            </a:r>
            <a:r>
              <a:rPr lang="ru-RU" altLang="ja-JP" b="1" dirty="0">
                <a:latin typeface="+mn-lt"/>
                <a:ea typeface="+mn-ea"/>
              </a:rPr>
              <a:t>Приятный дизайн, сочетающийся с костюмом </a:t>
            </a:r>
            <a:r>
              <a:rPr lang="en-US" altLang="ja-JP" b="1" dirty="0">
                <a:latin typeface="+mn-lt"/>
                <a:ea typeface="+mn-ea"/>
              </a:rPr>
              <a:t>RB-111N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ja-JP" altLang="en-US" b="1" dirty="0">
                <a:latin typeface="+mn-lt"/>
                <a:ea typeface="+mn-ea"/>
              </a:rPr>
              <a:t>・</a:t>
            </a:r>
            <a:r>
              <a:rPr lang="ru-RU" altLang="ja-JP" b="1" dirty="0">
                <a:latin typeface="+mn-lt"/>
                <a:ea typeface="+mn-ea"/>
              </a:rPr>
              <a:t>Наличие защитного ремешка (сзади)</a:t>
            </a:r>
            <a:endParaRPr lang="en-US" altLang="ja-JP" b="1" dirty="0">
              <a:latin typeface="+mn-lt"/>
              <a:ea typeface="+mn-ea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035699" y="960983"/>
            <a:ext cx="29759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ja-JP" sz="1400" b="1" dirty="0" smtClean="0">
                <a:solidFill>
                  <a:srgbClr val="FF0000"/>
                </a:solidFill>
              </a:rPr>
              <a:t>Обновлённая модель</a:t>
            </a:r>
            <a:r>
              <a:rPr lang="en-US" altLang="ja-JP" sz="1400" b="1" dirty="0" smtClean="0">
                <a:solidFill>
                  <a:srgbClr val="FF0000"/>
                </a:solidFill>
              </a:rPr>
              <a:t>CA-116L</a:t>
            </a:r>
            <a:endParaRPr lang="en-US" altLang="ja-JP" sz="1400" b="1" dirty="0">
              <a:solidFill>
                <a:srgbClr val="FF0000"/>
              </a:solidFill>
            </a:endParaRPr>
          </a:p>
        </p:txBody>
      </p:sp>
      <p:sp>
        <p:nvSpPr>
          <p:cNvPr id="18" name="正方形/長方形 1"/>
          <p:cNvSpPr>
            <a:spLocks noChangeArrowheads="1"/>
          </p:cNvSpPr>
          <p:nvPr/>
        </p:nvSpPr>
        <p:spPr bwMode="auto">
          <a:xfrm>
            <a:off x="1763688" y="3698725"/>
            <a:ext cx="13154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1600" b="1" dirty="0" smtClean="0"/>
              <a:t>Limited Black</a:t>
            </a:r>
            <a:endParaRPr lang="ja-JP" altLang="en-US" sz="16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052736"/>
            <a:ext cx="3525374" cy="305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612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Line 3"/>
          <p:cNvSpPr>
            <a:spLocks noChangeShapeType="1"/>
          </p:cNvSpPr>
          <p:nvPr/>
        </p:nvSpPr>
        <p:spPr bwMode="auto">
          <a:xfrm>
            <a:off x="0" y="908050"/>
            <a:ext cx="91440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dirty="0"/>
          </a:p>
        </p:txBody>
      </p:sp>
      <p:pic>
        <p:nvPicPr>
          <p:cNvPr id="4100" name="Picture 98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475" y="153988"/>
            <a:ext cx="1358900" cy="2952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7151" y="536575"/>
            <a:ext cx="366549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ja-JP" b="1" dirty="0">
                <a:ea typeface="+mj-ea"/>
              </a:rPr>
              <a:t>CA-196N</a:t>
            </a:r>
            <a:r>
              <a:rPr lang="ja-JP" altLang="en-US" b="1" dirty="0">
                <a:ea typeface="+mj-ea"/>
              </a:rPr>
              <a:t>　</a:t>
            </a:r>
            <a:r>
              <a:rPr lang="en-US" altLang="ja-JP" b="1" dirty="0">
                <a:ea typeface="+mj-ea"/>
              </a:rPr>
              <a:t>NEXUS</a:t>
            </a:r>
            <a:r>
              <a:rPr lang="ja-JP" altLang="en-US" b="1" dirty="0">
                <a:ea typeface="+mj-ea"/>
              </a:rPr>
              <a:t>・</a:t>
            </a:r>
            <a:r>
              <a:rPr lang="en-US" altLang="ja-JP" b="1" dirty="0">
                <a:ea typeface="+mj-ea"/>
              </a:rPr>
              <a:t>X200 Thermal Cap</a:t>
            </a:r>
            <a:endParaRPr lang="ja-JP" altLang="en-US" b="1" dirty="0">
              <a:ea typeface="+mj-ea"/>
            </a:endParaRPr>
          </a:p>
        </p:txBody>
      </p:sp>
      <p:sp>
        <p:nvSpPr>
          <p:cNvPr id="15" name="Text Box 18"/>
          <p:cNvSpPr txBox="1">
            <a:spLocks noChangeArrowheads="1"/>
          </p:cNvSpPr>
          <p:nvPr/>
        </p:nvSpPr>
        <p:spPr bwMode="auto">
          <a:xfrm>
            <a:off x="167335" y="4653136"/>
            <a:ext cx="8341413" cy="1892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ja-JP" altLang="en-US" b="1" dirty="0" smtClean="0">
                <a:latin typeface="+mn-lt"/>
                <a:ea typeface="+mn-ea"/>
              </a:rPr>
              <a:t>・</a:t>
            </a:r>
            <a:r>
              <a:rPr lang="en-US" altLang="ja-JP" b="1" dirty="0" smtClean="0">
                <a:latin typeface="+mn-lt"/>
                <a:ea typeface="+mn-ea"/>
              </a:rPr>
              <a:t>CA-196N</a:t>
            </a:r>
            <a:r>
              <a:rPr lang="ru-RU" altLang="ja-JP" b="1" dirty="0" smtClean="0">
                <a:latin typeface="+mn-lt"/>
                <a:ea typeface="+mn-ea"/>
              </a:rPr>
              <a:t> имеет опускающиеся теплые «уши»</a:t>
            </a:r>
            <a:endParaRPr lang="en-US" altLang="ja-JP" b="1" dirty="0" smtClean="0">
              <a:latin typeface="+mn-lt"/>
              <a:ea typeface="+mn-ea"/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ja-JP" altLang="en-US" b="1" dirty="0" smtClean="0">
                <a:latin typeface="+mn-lt"/>
                <a:ea typeface="+mn-ea"/>
              </a:rPr>
              <a:t>・</a:t>
            </a:r>
            <a:r>
              <a:rPr lang="ru-RU" altLang="ja-JP" b="1" dirty="0" smtClean="0">
                <a:latin typeface="+mn-lt"/>
                <a:ea typeface="+mn-ea"/>
              </a:rPr>
              <a:t>Материал </a:t>
            </a:r>
            <a:r>
              <a:rPr lang="en-US" altLang="ja-JP" b="1" dirty="0" smtClean="0">
                <a:latin typeface="+mn-lt"/>
              </a:rPr>
              <a:t>HYPER </a:t>
            </a:r>
            <a:r>
              <a:rPr lang="en-US" altLang="ja-JP" b="1" dirty="0">
                <a:latin typeface="+mn-lt"/>
              </a:rPr>
              <a:t>REPEL </a:t>
            </a:r>
            <a:r>
              <a:rPr lang="en-US" altLang="ja-JP" b="1" dirty="0" smtClean="0">
                <a:latin typeface="+mn-lt"/>
              </a:rPr>
              <a:t>X200 </a:t>
            </a:r>
            <a:r>
              <a:rPr lang="ru-RU" altLang="ja-JP" b="1" dirty="0" smtClean="0">
                <a:latin typeface="+mn-lt"/>
              </a:rPr>
              <a:t>с высокими водоотталкивающими свойствами</a:t>
            </a:r>
            <a:endParaRPr lang="en-US" altLang="ja-JP" b="1" dirty="0" smtClean="0">
              <a:latin typeface="+mn-lt"/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ja-JP" altLang="en-US" b="1" dirty="0" smtClean="0">
                <a:latin typeface="+mn-lt"/>
              </a:rPr>
              <a:t>・</a:t>
            </a:r>
            <a:r>
              <a:rPr lang="ru-RU" altLang="ja-JP" b="1" dirty="0">
                <a:latin typeface="+mn-lt"/>
              </a:rPr>
              <a:t>М</a:t>
            </a:r>
            <a:r>
              <a:rPr lang="ru-RU" altLang="ja-JP" b="1" dirty="0" smtClean="0">
                <a:latin typeface="+mn-lt"/>
              </a:rPr>
              <a:t>атериал с большим ворсом (применён на тыльной части кепки) обеспечивает комфорт в холодное время года</a:t>
            </a:r>
            <a:endParaRPr lang="en-US" altLang="ja-JP" b="1" dirty="0" smtClean="0">
              <a:latin typeface="+mn-lt"/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ja-JP" altLang="en-US" b="1" dirty="0" smtClean="0">
                <a:latin typeface="+mn-lt"/>
                <a:ea typeface="+mn-ea"/>
              </a:rPr>
              <a:t>・</a:t>
            </a:r>
            <a:r>
              <a:rPr lang="ru-RU" altLang="ja-JP" b="1" dirty="0" smtClean="0">
                <a:latin typeface="+mn-lt"/>
              </a:rPr>
              <a:t>Наличие защитного ремешка (сзади)</a:t>
            </a:r>
            <a:endParaRPr lang="en-US" altLang="ja-JP" b="1" dirty="0">
              <a:latin typeface="+mn-lt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8112799" y="141486"/>
            <a:ext cx="79189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400" b="1" dirty="0" smtClean="0">
                <a:solidFill>
                  <a:srgbClr val="FF0000"/>
                </a:solidFill>
                <a:ea typeface="+mn-ea"/>
              </a:rPr>
              <a:t>NEW</a:t>
            </a:r>
            <a:endParaRPr lang="en-US" altLang="ja-JP" sz="1400" b="1" dirty="0">
              <a:solidFill>
                <a:srgbClr val="FF0000"/>
              </a:solidFill>
              <a:ea typeface="+mn-ea"/>
            </a:endParaRPr>
          </a:p>
        </p:txBody>
      </p:sp>
      <p:sp>
        <p:nvSpPr>
          <p:cNvPr id="18" name="正方形/長方形 1"/>
          <p:cNvSpPr>
            <a:spLocks noChangeArrowheads="1"/>
          </p:cNvSpPr>
          <p:nvPr/>
        </p:nvSpPr>
        <p:spPr bwMode="auto">
          <a:xfrm>
            <a:off x="1189931" y="3536128"/>
            <a:ext cx="63511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1600" b="1" dirty="0" smtClean="0"/>
              <a:t>Black</a:t>
            </a:r>
            <a:endParaRPr lang="ja-JP" altLang="en-US" sz="1600" b="1" dirty="0"/>
          </a:p>
        </p:txBody>
      </p:sp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6199771" y="538718"/>
            <a:ext cx="294422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ja-JP" b="1" dirty="0" smtClean="0">
                <a:ea typeface="+mj-ea"/>
              </a:rPr>
              <a:t>CA-199N</a:t>
            </a:r>
            <a:r>
              <a:rPr lang="ja-JP" altLang="en-US" b="1" dirty="0">
                <a:ea typeface="+mj-ea"/>
              </a:rPr>
              <a:t>　</a:t>
            </a:r>
            <a:r>
              <a:rPr lang="en-US" altLang="ja-JP" b="1" dirty="0">
                <a:ea typeface="+mj-ea"/>
              </a:rPr>
              <a:t>NEXUS</a:t>
            </a:r>
            <a:r>
              <a:rPr lang="ja-JP" altLang="en-US" b="1" dirty="0">
                <a:ea typeface="+mj-ea"/>
              </a:rPr>
              <a:t>・</a:t>
            </a:r>
            <a:r>
              <a:rPr lang="en-US" altLang="ja-JP" b="1" dirty="0">
                <a:ea typeface="+mj-ea"/>
              </a:rPr>
              <a:t>X200  Cap</a:t>
            </a:r>
            <a:endParaRPr lang="ja-JP" altLang="en-US" b="1" dirty="0">
              <a:ea typeface="+mj-ea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1" y="1198709"/>
            <a:ext cx="3203848" cy="210877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967" y="1371170"/>
            <a:ext cx="3204170" cy="2057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578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68" descr="O:\10years\050_Planning Base Data\Fishing\FW\picture\2013\AW\画像\13AW_WEAR01_JPG\13AW_130318A_171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454" y="2592565"/>
            <a:ext cx="2169907" cy="4027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ine 3"/>
          <p:cNvSpPr>
            <a:spLocks noChangeShapeType="1"/>
          </p:cNvSpPr>
          <p:nvPr/>
        </p:nvSpPr>
        <p:spPr bwMode="auto">
          <a:xfrm>
            <a:off x="0" y="908720"/>
            <a:ext cx="9144000" cy="0"/>
          </a:xfrm>
          <a:prstGeom prst="line">
            <a:avLst/>
          </a:prstGeom>
          <a:noFill/>
          <a:ln w="25400">
            <a:solidFill>
              <a:srgbClr val="007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654430" y="1125087"/>
            <a:ext cx="70940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>
              <a:defRPr sz="2400" b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altLang="ja-JP" sz="2800" dirty="0" smtClean="0">
                <a:solidFill>
                  <a:srgbClr val="FF0000"/>
                </a:solidFill>
                <a:effectLst/>
                <a:ea typeface="ＭＳ Ｐゴシック" pitchFamily="50" charset="-128"/>
              </a:rPr>
              <a:t>Отличия от предыдущей модели </a:t>
            </a:r>
            <a:r>
              <a:rPr lang="en-US" altLang="ja-JP" sz="2800" dirty="0" smtClean="0">
                <a:solidFill>
                  <a:srgbClr val="FF0000"/>
                </a:solidFill>
                <a:effectLst/>
                <a:ea typeface="ＭＳ Ｐゴシック" pitchFamily="50" charset="-128"/>
              </a:rPr>
              <a:t>RB-024K</a:t>
            </a:r>
            <a:endParaRPr lang="en-US" altLang="ja-JP" sz="2800" dirty="0">
              <a:solidFill>
                <a:srgbClr val="FF0000"/>
              </a:solidFill>
              <a:effectLst/>
              <a:ea typeface="ＭＳ Ｐゴシック" pitchFamily="50" charset="-128"/>
            </a:endParaRPr>
          </a:p>
        </p:txBody>
      </p:sp>
      <p:grpSp>
        <p:nvGrpSpPr>
          <p:cNvPr id="8" name="グループ化 7"/>
          <p:cNvGrpSpPr/>
          <p:nvPr/>
        </p:nvGrpSpPr>
        <p:grpSpPr>
          <a:xfrm>
            <a:off x="190427" y="1072586"/>
            <a:ext cx="1338819" cy="628222"/>
            <a:chOff x="-27275" y="741933"/>
            <a:chExt cx="1338819" cy="628222"/>
          </a:xfrm>
        </p:grpSpPr>
        <p:grpSp>
          <p:nvGrpSpPr>
            <p:cNvPr id="9" name="グループ化 8"/>
            <p:cNvGrpSpPr/>
            <p:nvPr/>
          </p:nvGrpSpPr>
          <p:grpSpPr>
            <a:xfrm>
              <a:off x="551130" y="741933"/>
              <a:ext cx="760414" cy="628221"/>
              <a:chOff x="3923928" y="2045196"/>
              <a:chExt cx="760414" cy="628221"/>
            </a:xfrm>
          </p:grpSpPr>
          <p:sp>
            <p:nvSpPr>
              <p:cNvPr id="13" name="円/楕円 12"/>
              <p:cNvSpPr/>
              <p:nvPr/>
            </p:nvSpPr>
            <p:spPr>
              <a:xfrm>
                <a:off x="3949691" y="2045196"/>
                <a:ext cx="628221" cy="628221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>
                  <a:latin typeface="ＭＳ Ｐゴシック" pitchFamily="50" charset="-128"/>
                  <a:ea typeface="ＭＳ Ｐゴシック" pitchFamily="50" charset="-128"/>
                </a:endParaRPr>
              </a:p>
            </p:txBody>
          </p:sp>
          <p:sp>
            <p:nvSpPr>
              <p:cNvPr id="14" name="テキスト ボックス 13"/>
              <p:cNvSpPr txBox="1"/>
              <p:nvPr/>
            </p:nvSpPr>
            <p:spPr>
              <a:xfrm>
                <a:off x="3923928" y="2220807"/>
                <a:ext cx="76041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ja-JP"/>
                </a:defPPr>
                <a:lvl1pPr algn="ctr">
                  <a:defRPr sz="1200" b="1">
                    <a:solidFill>
                      <a:schemeClr val="bg1"/>
                    </a:solidFill>
                  </a:defRPr>
                </a:lvl1pPr>
              </a:lstStyle>
              <a:p>
                <a:r>
                  <a:rPr lang="en-US" altLang="ja-JP" dirty="0">
                    <a:ea typeface="ＭＳ Ｐゴシック" pitchFamily="50" charset="-128"/>
                  </a:rPr>
                  <a:t>Design</a:t>
                </a:r>
                <a:endParaRPr lang="ja-JP" altLang="en-US" dirty="0">
                  <a:ea typeface="ＭＳ Ｐゴシック" pitchFamily="50" charset="-128"/>
                </a:endParaRPr>
              </a:p>
            </p:txBody>
          </p:sp>
        </p:grpSp>
        <p:grpSp>
          <p:nvGrpSpPr>
            <p:cNvPr id="10" name="グループ化 9"/>
            <p:cNvGrpSpPr/>
            <p:nvPr/>
          </p:nvGrpSpPr>
          <p:grpSpPr>
            <a:xfrm>
              <a:off x="-27275" y="741934"/>
              <a:ext cx="745219" cy="628221"/>
              <a:chOff x="3196989" y="2065431"/>
              <a:chExt cx="745219" cy="628221"/>
            </a:xfrm>
          </p:grpSpPr>
          <p:sp>
            <p:nvSpPr>
              <p:cNvPr id="11" name="円/楕円 10"/>
              <p:cNvSpPr/>
              <p:nvPr/>
            </p:nvSpPr>
            <p:spPr>
              <a:xfrm>
                <a:off x="3255488" y="2065431"/>
                <a:ext cx="628221" cy="628221"/>
              </a:xfrm>
              <a:prstGeom prst="ellipse">
                <a:avLst/>
              </a:prstGeom>
              <a:solidFill>
                <a:srgbClr val="00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>
                  <a:ea typeface="ＭＳ Ｐゴシック" pitchFamily="50" charset="-128"/>
                </a:endParaRPr>
              </a:p>
            </p:txBody>
          </p:sp>
          <p:sp>
            <p:nvSpPr>
              <p:cNvPr id="12" name="テキスト ボックス 11"/>
              <p:cNvSpPr txBox="1"/>
              <p:nvPr/>
            </p:nvSpPr>
            <p:spPr>
              <a:xfrm>
                <a:off x="3196989" y="2241042"/>
                <a:ext cx="74521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1200" b="1" dirty="0" smtClean="0">
                    <a:solidFill>
                      <a:schemeClr val="bg1"/>
                    </a:solidFill>
                    <a:ea typeface="ＭＳ Ｐゴシック" pitchFamily="50" charset="-128"/>
                  </a:rPr>
                  <a:t>Function</a:t>
                </a:r>
                <a:endParaRPr kumimoji="1" lang="ja-JP" altLang="en-US" sz="1200" b="1" dirty="0">
                  <a:solidFill>
                    <a:schemeClr val="bg1"/>
                  </a:solidFill>
                  <a:ea typeface="ＭＳ Ｐゴシック" pitchFamily="50" charset="-128"/>
                </a:endParaRPr>
              </a:p>
            </p:txBody>
          </p:sp>
        </p:grpSp>
      </p:grpSp>
      <p:sp>
        <p:nvSpPr>
          <p:cNvPr id="15" name="角丸四角形 14"/>
          <p:cNvSpPr/>
          <p:nvPr/>
        </p:nvSpPr>
        <p:spPr>
          <a:xfrm>
            <a:off x="400454" y="1844116"/>
            <a:ext cx="2640812" cy="467232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ru-RU" altLang="ja-JP" b="1" dirty="0" smtClean="0">
                <a:ea typeface="ＭＳ Ｐゴシック" pitchFamily="50" charset="-128"/>
              </a:rPr>
              <a:t>Предыдущая модель</a:t>
            </a:r>
            <a:r>
              <a:rPr kumimoji="1" lang="ja-JP" altLang="en-US" b="1" dirty="0" smtClean="0">
                <a:ea typeface="ＭＳ Ｐゴシック" pitchFamily="50" charset="-128"/>
              </a:rPr>
              <a:t>：</a:t>
            </a:r>
            <a:r>
              <a:rPr lang="en-US" altLang="ja-JP" b="1" dirty="0">
                <a:ea typeface="ＭＳ Ｐゴシック" pitchFamily="50" charset="-128"/>
              </a:rPr>
              <a:t>RB-024K</a:t>
            </a:r>
            <a:endParaRPr kumimoji="1" lang="ja-JP" altLang="en-US" b="1" dirty="0">
              <a:ea typeface="ＭＳ Ｐゴシック" pitchFamily="50" charset="-128"/>
            </a:endParaRPr>
          </a:p>
        </p:txBody>
      </p:sp>
      <p:sp>
        <p:nvSpPr>
          <p:cNvPr id="16" name="角丸四角形 15"/>
          <p:cNvSpPr/>
          <p:nvPr/>
        </p:nvSpPr>
        <p:spPr>
          <a:xfrm>
            <a:off x="6814265" y="1721890"/>
            <a:ext cx="2088232" cy="467232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ru-RU" altLang="ja-JP" b="1" dirty="0" smtClean="0">
                <a:ea typeface="ＭＳ Ｐゴシック" pitchFamily="50" charset="-128"/>
              </a:rPr>
              <a:t>Новая модель:</a:t>
            </a:r>
          </a:p>
          <a:p>
            <a:pPr algn="ctr"/>
            <a:r>
              <a:rPr kumimoji="1" lang="en-US" altLang="ja-JP" b="1" dirty="0" smtClean="0">
                <a:ea typeface="ＭＳ Ｐゴシック" pitchFamily="50" charset="-128"/>
              </a:rPr>
              <a:t>RB-024N</a:t>
            </a:r>
            <a:endParaRPr kumimoji="1" lang="ja-JP" altLang="en-US" b="1" dirty="0">
              <a:ea typeface="ＭＳ Ｐゴシック" pitchFamily="50" charset="-128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152" r="-616" b="23569"/>
          <a:stretch>
            <a:fillRect/>
          </a:stretch>
        </p:blipFill>
        <p:spPr bwMode="auto">
          <a:xfrm>
            <a:off x="107504" y="103063"/>
            <a:ext cx="1512168" cy="336860"/>
          </a:xfrm>
          <a:prstGeom prst="rect">
            <a:avLst/>
          </a:prstGeom>
          <a:solidFill>
            <a:srgbClr val="FFFFFF">
              <a:alpha val="460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正方形/長方形 29"/>
          <p:cNvSpPr/>
          <p:nvPr/>
        </p:nvSpPr>
        <p:spPr>
          <a:xfrm>
            <a:off x="3403219" y="2095688"/>
            <a:ext cx="3318297" cy="1477328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ja-JP" altLang="en-US" b="1" dirty="0"/>
              <a:t>・ </a:t>
            </a:r>
            <a:r>
              <a:rPr lang="ru-RU" altLang="ja-JP" b="1" dirty="0" smtClean="0"/>
              <a:t>Большая подвижность в локтевом суставе</a:t>
            </a:r>
            <a:endParaRPr lang="en-US" altLang="ja-JP" b="1" dirty="0" smtClean="0"/>
          </a:p>
          <a:p>
            <a:r>
              <a:rPr lang="ja-JP" altLang="en-US" b="1" dirty="0"/>
              <a:t>・ </a:t>
            </a:r>
            <a:r>
              <a:rPr lang="ru-RU" altLang="ja-JP" b="1" dirty="0" smtClean="0"/>
              <a:t>Анатомический крой</a:t>
            </a:r>
            <a:endParaRPr lang="en-US" altLang="ja-JP" b="1" dirty="0" smtClean="0"/>
          </a:p>
          <a:p>
            <a:r>
              <a:rPr lang="ja-JP" altLang="en-US" b="1" dirty="0"/>
              <a:t>・ </a:t>
            </a:r>
            <a:r>
              <a:rPr lang="ru-RU" altLang="ja-JP" b="1" dirty="0" smtClean="0"/>
              <a:t>Двухслойные манжеты</a:t>
            </a:r>
            <a:endParaRPr lang="en-US" altLang="ja-JP" b="1" dirty="0" smtClean="0"/>
          </a:p>
          <a:p>
            <a:r>
              <a:rPr lang="ja-JP" altLang="en-US" b="1" dirty="0"/>
              <a:t>・ </a:t>
            </a:r>
            <a:r>
              <a:rPr lang="ru-RU" altLang="ja-JP" b="1" dirty="0" smtClean="0"/>
              <a:t>Приталенная куртка</a:t>
            </a:r>
            <a:endParaRPr lang="ja-JP" altLang="en-US" b="1" dirty="0"/>
          </a:p>
        </p:txBody>
      </p:sp>
      <p:sp>
        <p:nvSpPr>
          <p:cNvPr id="31" name="角丸四角形 30"/>
          <p:cNvSpPr/>
          <p:nvPr/>
        </p:nvSpPr>
        <p:spPr>
          <a:xfrm>
            <a:off x="3455579" y="2010397"/>
            <a:ext cx="3316351" cy="1562619"/>
          </a:xfrm>
          <a:prstGeom prst="roundRect">
            <a:avLst/>
          </a:prstGeom>
          <a:noFill/>
          <a:ln>
            <a:solidFill>
              <a:srgbClr val="00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27" name="グループ化 26"/>
          <p:cNvGrpSpPr/>
          <p:nvPr/>
        </p:nvGrpSpPr>
        <p:grpSpPr>
          <a:xfrm>
            <a:off x="2239388" y="2384452"/>
            <a:ext cx="1116753" cy="1188564"/>
            <a:chOff x="90856" y="693477"/>
            <a:chExt cx="938975" cy="938974"/>
          </a:xfrm>
        </p:grpSpPr>
        <p:sp>
          <p:nvSpPr>
            <p:cNvPr id="28" name="円/楕円 27"/>
            <p:cNvSpPr/>
            <p:nvPr/>
          </p:nvSpPr>
          <p:spPr>
            <a:xfrm>
              <a:off x="90856" y="693477"/>
              <a:ext cx="938974" cy="938974"/>
            </a:xfrm>
            <a:prstGeom prst="ellipse">
              <a:avLst/>
            </a:prstGeom>
            <a:solidFill>
              <a:srgbClr val="00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9" name="テキスト ボックス 28"/>
            <p:cNvSpPr txBox="1"/>
            <p:nvPr/>
          </p:nvSpPr>
          <p:spPr>
            <a:xfrm>
              <a:off x="90857" y="962909"/>
              <a:ext cx="938974" cy="364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ru-RU" altLang="ja-JP" sz="1200" b="1" dirty="0" smtClean="0">
                  <a:solidFill>
                    <a:schemeClr val="bg1"/>
                  </a:solidFill>
                </a:rPr>
                <a:t>Функциональность</a:t>
              </a:r>
              <a:endParaRPr kumimoji="1" lang="ja-JP" altLang="en-US" sz="12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40" name="角丸四角形 39"/>
          <p:cNvSpPr/>
          <p:nvPr/>
        </p:nvSpPr>
        <p:spPr>
          <a:xfrm>
            <a:off x="3059832" y="4749623"/>
            <a:ext cx="3960440" cy="1808712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1" name="正方形/長方形 40"/>
          <p:cNvSpPr/>
          <p:nvPr/>
        </p:nvSpPr>
        <p:spPr>
          <a:xfrm>
            <a:off x="3060729" y="4915631"/>
            <a:ext cx="395954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b="1" dirty="0"/>
              <a:t>・ </a:t>
            </a:r>
            <a:r>
              <a:rPr lang="ru-RU" altLang="ja-JP" b="1" dirty="0" smtClean="0"/>
              <a:t>Более удобное расположение карманов</a:t>
            </a:r>
            <a:endParaRPr lang="en-US" altLang="ja-JP" b="1" dirty="0" smtClean="0"/>
          </a:p>
          <a:p>
            <a:r>
              <a:rPr lang="ja-JP" altLang="en-US" b="1" dirty="0"/>
              <a:t>・ </a:t>
            </a:r>
            <a:r>
              <a:rPr lang="ru-RU" altLang="ja-JP" b="1" dirty="0" smtClean="0"/>
              <a:t>Выделяющиеся водонепроницаемые молнии </a:t>
            </a:r>
            <a:r>
              <a:rPr lang="en-US" altLang="ja-JP" b="1" dirty="0" smtClean="0"/>
              <a:t>VISLON </a:t>
            </a:r>
            <a:endParaRPr lang="ru-RU" altLang="ja-JP" b="1" dirty="0" smtClean="0"/>
          </a:p>
          <a:p>
            <a:r>
              <a:rPr lang="ja-JP" altLang="en-US" b="1" dirty="0" smtClean="0"/>
              <a:t>・ </a:t>
            </a:r>
            <a:r>
              <a:rPr lang="ru-RU" altLang="ja-JP" b="1" dirty="0" smtClean="0"/>
              <a:t>Новый двухцветный дизайн</a:t>
            </a:r>
            <a:endParaRPr lang="ja-JP" altLang="en-US" b="1" dirty="0"/>
          </a:p>
        </p:txBody>
      </p:sp>
      <p:grpSp>
        <p:nvGrpSpPr>
          <p:cNvPr id="37" name="グループ化 36"/>
          <p:cNvGrpSpPr/>
          <p:nvPr/>
        </p:nvGrpSpPr>
        <p:grpSpPr>
          <a:xfrm>
            <a:off x="1907704" y="5184808"/>
            <a:ext cx="1254561" cy="938974"/>
            <a:chOff x="3061325" y="1795999"/>
            <a:chExt cx="1254561" cy="938974"/>
          </a:xfrm>
        </p:grpSpPr>
        <p:sp>
          <p:nvSpPr>
            <p:cNvPr id="38" name="円/楕円 37"/>
            <p:cNvSpPr/>
            <p:nvPr/>
          </p:nvSpPr>
          <p:spPr>
            <a:xfrm>
              <a:off x="3219119" y="1795999"/>
              <a:ext cx="938974" cy="93897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9" name="テキスト ボックス 38"/>
            <p:cNvSpPr txBox="1"/>
            <p:nvPr/>
          </p:nvSpPr>
          <p:spPr>
            <a:xfrm>
              <a:off x="3061325" y="2065431"/>
              <a:ext cx="125456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ru-RU" altLang="ja-JP" sz="2000" b="1" dirty="0" smtClean="0">
                  <a:solidFill>
                    <a:schemeClr val="bg1"/>
                  </a:solidFill>
                </a:rPr>
                <a:t>Дизайн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45" name="右矢印 44"/>
          <p:cNvSpPr/>
          <p:nvPr/>
        </p:nvSpPr>
        <p:spPr>
          <a:xfrm>
            <a:off x="3403219" y="3942148"/>
            <a:ext cx="2279178" cy="504056"/>
          </a:xfrm>
          <a:prstGeom prst="rightArrow">
            <a:avLst>
              <a:gd name="adj1" fmla="val 50000"/>
              <a:gd name="adj2" fmla="val 86619"/>
            </a:avLst>
          </a:prstGeom>
          <a:solidFill>
            <a:srgbClr val="FF0066"/>
          </a:solidFill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ru-RU" altLang="ja-JP" sz="2000" dirty="0" smtClean="0">
                <a:solidFill>
                  <a:schemeClr val="bg1"/>
                </a:solidFill>
              </a:rPr>
              <a:t>Изменения</a:t>
            </a:r>
            <a:r>
              <a:rPr kumimoji="1" lang="en-US" altLang="ja-JP" sz="2000" dirty="0" smtClean="0">
                <a:solidFill>
                  <a:schemeClr val="bg1"/>
                </a:solidFill>
              </a:rPr>
              <a:t>!!!!!!</a:t>
            </a:r>
            <a:endParaRPr kumimoji="1" lang="ja-JP" altLang="en-US" sz="2000" dirty="0">
              <a:solidFill>
                <a:schemeClr val="bg1"/>
              </a:solidFill>
            </a:endParaRPr>
          </a:p>
        </p:txBody>
      </p:sp>
      <p:sp>
        <p:nvSpPr>
          <p:cNvPr id="32" name="Text Box 6"/>
          <p:cNvSpPr txBox="1">
            <a:spLocks noChangeArrowheads="1"/>
          </p:cNvSpPr>
          <p:nvPr/>
        </p:nvSpPr>
        <p:spPr bwMode="auto">
          <a:xfrm>
            <a:off x="57698" y="536738"/>
            <a:ext cx="609847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b="1" dirty="0">
                <a:ea typeface="ＭＳ Ｐゴシック" pitchFamily="50" charset="-128"/>
              </a:rPr>
              <a:t>RB-024N</a:t>
            </a:r>
            <a:r>
              <a:rPr lang="ja-JP" altLang="en-US" b="1" dirty="0">
                <a:ea typeface="ＭＳ Ｐゴシック" pitchFamily="50" charset="-128"/>
              </a:rPr>
              <a:t>　</a:t>
            </a:r>
            <a:r>
              <a:rPr lang="en-US" altLang="ja-JP" b="1" dirty="0">
                <a:ea typeface="ＭＳ Ｐゴシック" pitchFamily="50" charset="-128"/>
              </a:rPr>
              <a:t>DS-HD Advance Warm Suit EX</a:t>
            </a:r>
            <a:endParaRPr lang="ja-JP" altLang="en-US" b="1" dirty="0">
              <a:ea typeface="ＭＳ Ｐゴシック" pitchFamily="50" charset="-128"/>
            </a:endParaRPr>
          </a:p>
        </p:txBody>
      </p:sp>
      <p:pic>
        <p:nvPicPr>
          <p:cNvPr id="33" name="Picture 2" descr="C:\Users\Verst\Desktop\15AW_150224_B_01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2311348"/>
            <a:ext cx="1949673" cy="4352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6922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7" name="グループ化 6"/>
          <p:cNvGrpSpPr/>
          <p:nvPr/>
        </p:nvGrpSpPr>
        <p:grpSpPr>
          <a:xfrm>
            <a:off x="136837" y="116632"/>
            <a:ext cx="1338819" cy="628222"/>
            <a:chOff x="-27275" y="741933"/>
            <a:chExt cx="1338819" cy="628222"/>
          </a:xfrm>
        </p:grpSpPr>
        <p:grpSp>
          <p:nvGrpSpPr>
            <p:cNvPr id="8" name="グループ化 7"/>
            <p:cNvGrpSpPr/>
            <p:nvPr/>
          </p:nvGrpSpPr>
          <p:grpSpPr>
            <a:xfrm>
              <a:off x="551130" y="741933"/>
              <a:ext cx="760414" cy="628221"/>
              <a:chOff x="3923928" y="2045196"/>
              <a:chExt cx="760414" cy="628221"/>
            </a:xfrm>
          </p:grpSpPr>
          <p:sp>
            <p:nvSpPr>
              <p:cNvPr id="12" name="円/楕円 11"/>
              <p:cNvSpPr/>
              <p:nvPr/>
            </p:nvSpPr>
            <p:spPr>
              <a:xfrm>
                <a:off x="3949691" y="2045196"/>
                <a:ext cx="628221" cy="628221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>
                  <a:ea typeface="+mj-ea"/>
                  <a:cs typeface="メイリオ" pitchFamily="50" charset="-128"/>
                </a:endParaRPr>
              </a:p>
            </p:txBody>
          </p:sp>
          <p:sp>
            <p:nvSpPr>
              <p:cNvPr id="13" name="テキスト ボックス 12"/>
              <p:cNvSpPr txBox="1"/>
              <p:nvPr/>
            </p:nvSpPr>
            <p:spPr>
              <a:xfrm>
                <a:off x="3923928" y="2220807"/>
                <a:ext cx="76041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ja-JP"/>
                </a:defPPr>
                <a:lvl1pPr algn="ctr">
                  <a:defRPr sz="1200" b="1">
                    <a:solidFill>
                      <a:schemeClr val="bg1"/>
                    </a:solidFill>
                  </a:defRPr>
                </a:lvl1pPr>
              </a:lstStyle>
              <a:p>
                <a:r>
                  <a:rPr lang="en-US" altLang="ja-JP" dirty="0">
                    <a:ea typeface="+mj-ea"/>
                    <a:cs typeface="メイリオ" pitchFamily="50" charset="-128"/>
                  </a:rPr>
                  <a:t>Design</a:t>
                </a:r>
                <a:endParaRPr lang="ja-JP" altLang="en-US" dirty="0">
                  <a:ea typeface="+mj-ea"/>
                  <a:cs typeface="メイリオ" pitchFamily="50" charset="-128"/>
                </a:endParaRPr>
              </a:p>
            </p:txBody>
          </p:sp>
        </p:grpSp>
        <p:grpSp>
          <p:nvGrpSpPr>
            <p:cNvPr id="9" name="グループ化 8"/>
            <p:cNvGrpSpPr/>
            <p:nvPr/>
          </p:nvGrpSpPr>
          <p:grpSpPr>
            <a:xfrm>
              <a:off x="-27275" y="741934"/>
              <a:ext cx="745219" cy="628221"/>
              <a:chOff x="3196989" y="2065431"/>
              <a:chExt cx="745219" cy="628221"/>
            </a:xfrm>
          </p:grpSpPr>
          <p:sp>
            <p:nvSpPr>
              <p:cNvPr id="10" name="円/楕円 9"/>
              <p:cNvSpPr/>
              <p:nvPr/>
            </p:nvSpPr>
            <p:spPr>
              <a:xfrm>
                <a:off x="3255488" y="2065431"/>
                <a:ext cx="628221" cy="628221"/>
              </a:xfrm>
              <a:prstGeom prst="ellipse">
                <a:avLst/>
              </a:prstGeom>
              <a:solidFill>
                <a:srgbClr val="00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>
                  <a:ea typeface="+mj-ea"/>
                  <a:cs typeface="メイリオ" pitchFamily="50" charset="-128"/>
                </a:endParaRPr>
              </a:p>
            </p:txBody>
          </p:sp>
          <p:sp>
            <p:nvSpPr>
              <p:cNvPr id="11" name="テキスト ボックス 10"/>
              <p:cNvSpPr txBox="1"/>
              <p:nvPr/>
            </p:nvSpPr>
            <p:spPr>
              <a:xfrm>
                <a:off x="3196989" y="2241042"/>
                <a:ext cx="74521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1200" b="1" dirty="0" smtClean="0">
                    <a:solidFill>
                      <a:schemeClr val="bg1"/>
                    </a:solidFill>
                    <a:ea typeface="+mj-ea"/>
                    <a:cs typeface="メイリオ" pitchFamily="50" charset="-128"/>
                  </a:rPr>
                  <a:t>Function</a:t>
                </a:r>
                <a:endParaRPr kumimoji="1" lang="ja-JP" altLang="en-US" sz="1200" b="1" dirty="0">
                  <a:solidFill>
                    <a:schemeClr val="bg1"/>
                  </a:solidFill>
                  <a:ea typeface="+mj-ea"/>
                  <a:cs typeface="メイリオ" pitchFamily="50" charset="-128"/>
                </a:endParaRPr>
              </a:p>
            </p:txBody>
          </p:sp>
        </p:grpSp>
      </p:grpSp>
      <p:sp>
        <p:nvSpPr>
          <p:cNvPr id="14" name="テキスト ボックス 13"/>
          <p:cNvSpPr txBox="1"/>
          <p:nvPr/>
        </p:nvSpPr>
        <p:spPr>
          <a:xfrm>
            <a:off x="1526248" y="153744"/>
            <a:ext cx="73662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ja-JP" sz="2000" b="1" dirty="0" smtClean="0">
                <a:solidFill>
                  <a:schemeClr val="bg1"/>
                </a:solidFill>
              </a:rPr>
              <a:t>Самый теплый костюм </a:t>
            </a:r>
            <a:r>
              <a:rPr lang="en-US" altLang="ja-JP" sz="2000" b="1" dirty="0" smtClean="0">
                <a:solidFill>
                  <a:schemeClr val="bg1"/>
                </a:solidFill>
              </a:rPr>
              <a:t>Shimano </a:t>
            </a:r>
            <a:r>
              <a:rPr lang="ru-RU" altLang="ja-JP" sz="2000" b="1" dirty="0" smtClean="0">
                <a:solidFill>
                  <a:schemeClr val="bg1"/>
                </a:solidFill>
              </a:rPr>
              <a:t>для самой холодной погоды</a:t>
            </a:r>
            <a:endParaRPr lang="en-US" altLang="ja-JP" sz="2000" b="1" dirty="0">
              <a:solidFill>
                <a:schemeClr val="bg1"/>
              </a:solidFill>
            </a:endParaRPr>
          </a:p>
        </p:txBody>
      </p:sp>
      <p:sp>
        <p:nvSpPr>
          <p:cNvPr id="15" name="角丸四角形 14"/>
          <p:cNvSpPr/>
          <p:nvPr/>
        </p:nvSpPr>
        <p:spPr>
          <a:xfrm>
            <a:off x="3676675" y="1240780"/>
            <a:ext cx="5011227" cy="5490598"/>
          </a:xfrm>
          <a:prstGeom prst="roundRect">
            <a:avLst>
              <a:gd name="adj" fmla="val 3489"/>
            </a:avLst>
          </a:prstGeom>
          <a:noFill/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9912" y="1571104"/>
            <a:ext cx="4829175" cy="248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3968" y="3583925"/>
            <a:ext cx="2808312" cy="3114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136837" y="2289061"/>
            <a:ext cx="328303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ja-JP" sz="3600" b="1" dirty="0" smtClean="0">
                <a:solidFill>
                  <a:srgbClr val="FF0000"/>
                </a:solidFill>
                <a:ea typeface="HG明朝E" pitchFamily="17" charset="-128"/>
              </a:rPr>
              <a:t>Важная особенность:</a:t>
            </a:r>
          </a:p>
          <a:p>
            <a:r>
              <a:rPr lang="ru-RU" altLang="ja-JP" sz="3600" dirty="0" smtClean="0">
                <a:solidFill>
                  <a:srgbClr val="FF0000"/>
                </a:solidFill>
                <a:ea typeface="HG明朝E" pitchFamily="17" charset="-128"/>
              </a:rPr>
              <a:t>большее количество утеплителя именно в тех местах, где это необходимо</a:t>
            </a:r>
            <a:endParaRPr kumimoji="1" lang="ja-JP" altLang="en-US" sz="4400" dirty="0">
              <a:solidFill>
                <a:srgbClr val="FF0000"/>
              </a:solidFill>
              <a:ea typeface="HG明朝E" pitchFamily="17" charset="-128"/>
            </a:endParaRPr>
          </a:p>
        </p:txBody>
      </p:sp>
      <p:sp>
        <p:nvSpPr>
          <p:cNvPr id="4" name="角丸四角形 3"/>
          <p:cNvSpPr/>
          <p:nvPr/>
        </p:nvSpPr>
        <p:spPr>
          <a:xfrm>
            <a:off x="4556472" y="952748"/>
            <a:ext cx="3487786" cy="576064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ja-JP" sz="2400" dirty="0" smtClean="0"/>
              <a:t>Дополнительный слой утеплителя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854518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034155"/>
            <a:ext cx="2160242" cy="4335484"/>
          </a:xfrm>
          <a:prstGeom prst="rect">
            <a:avLst/>
          </a:prstGeom>
        </p:spPr>
      </p:pic>
      <p:pic>
        <p:nvPicPr>
          <p:cNvPr id="2050" name="Picture 2" descr="C:\Users\Verst\Desktop\15AW_150224_B_0106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604" y="3068960"/>
            <a:ext cx="2857500" cy="343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角丸四角形 33"/>
          <p:cNvSpPr/>
          <p:nvPr/>
        </p:nvSpPr>
        <p:spPr>
          <a:xfrm>
            <a:off x="6758448" y="1665461"/>
            <a:ext cx="2346224" cy="3145936"/>
          </a:xfrm>
          <a:prstGeom prst="roundRect">
            <a:avLst>
              <a:gd name="adj" fmla="val 9161"/>
            </a:avLst>
          </a:prstGeom>
          <a:noFill/>
          <a:ln w="381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schemeClr val="tx1"/>
              </a:solidFill>
            </a:endParaRPr>
          </a:p>
        </p:txBody>
      </p:sp>
      <p:sp>
        <p:nvSpPr>
          <p:cNvPr id="28" name="角丸四角形 27"/>
          <p:cNvSpPr/>
          <p:nvPr/>
        </p:nvSpPr>
        <p:spPr>
          <a:xfrm>
            <a:off x="136837" y="1268760"/>
            <a:ext cx="3571067" cy="3336902"/>
          </a:xfrm>
          <a:prstGeom prst="roundRect">
            <a:avLst/>
          </a:prstGeom>
          <a:noFill/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51286" y="1536612"/>
            <a:ext cx="1778534" cy="1948309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0981" y="3003277"/>
            <a:ext cx="1583630" cy="1741467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角丸四角形 3"/>
          <p:cNvSpPr/>
          <p:nvPr/>
        </p:nvSpPr>
        <p:spPr>
          <a:xfrm>
            <a:off x="6516216" y="1307963"/>
            <a:ext cx="2588456" cy="457299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ru-RU" altLang="ja-JP" sz="2000" b="1" dirty="0" smtClean="0"/>
              <a:t>Водонепроницаемая</a:t>
            </a:r>
            <a:endParaRPr kumimoji="1" lang="ja-JP" altLang="en-US" sz="2000" b="1" dirty="0"/>
          </a:p>
        </p:txBody>
      </p:sp>
      <p:sp>
        <p:nvSpPr>
          <p:cNvPr id="5" name="正方形/長方形 4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18" name="グループ化 17"/>
          <p:cNvGrpSpPr/>
          <p:nvPr/>
        </p:nvGrpSpPr>
        <p:grpSpPr>
          <a:xfrm>
            <a:off x="195336" y="980728"/>
            <a:ext cx="3627164" cy="3624934"/>
            <a:chOff x="5398816" y="997457"/>
            <a:chExt cx="3627164" cy="3624934"/>
          </a:xfrm>
        </p:grpSpPr>
        <p:pic>
          <p:nvPicPr>
            <p:cNvPr id="19" name="Picture 3"/>
            <p:cNvPicPr>
              <a:picLocks noChangeAspect="1" noChangeArrowheads="1"/>
            </p:cNvPicPr>
            <p:nvPr/>
          </p:nvPicPr>
          <p:blipFill>
            <a:blip r:embed="rId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1259" y="997457"/>
              <a:ext cx="2721249" cy="36249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角丸四角形 19"/>
            <p:cNvSpPr/>
            <p:nvPr/>
          </p:nvSpPr>
          <p:spPr>
            <a:xfrm>
              <a:off x="5398816" y="997457"/>
              <a:ext cx="3627164" cy="576064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altLang="ja-JP" sz="2000" b="1" dirty="0" smtClean="0">
                  <a:solidFill>
                    <a:schemeClr val="bg1"/>
                  </a:solidFill>
                </a:rPr>
                <a:t>Удобные карманы</a:t>
              </a:r>
              <a:endParaRPr kumimoji="1" lang="ja-JP" altLang="en-US" sz="2000" dirty="0"/>
            </a:p>
          </p:txBody>
        </p:sp>
      </p:grpSp>
      <p:grpSp>
        <p:nvGrpSpPr>
          <p:cNvPr id="15" name="グループ化 14"/>
          <p:cNvGrpSpPr/>
          <p:nvPr/>
        </p:nvGrpSpPr>
        <p:grpSpPr>
          <a:xfrm>
            <a:off x="-616598" y="2885628"/>
            <a:ext cx="4756245" cy="3972372"/>
            <a:chOff x="3410399" y="2498204"/>
            <a:chExt cx="4756245" cy="3972372"/>
          </a:xfrm>
        </p:grpSpPr>
        <p:pic>
          <p:nvPicPr>
            <p:cNvPr id="16" name="Picture 2" descr="\\Cs0097\65000_lsg\020_Planning\10years\050_Planning Base Data\Fishing\FW\picture\2014\AW\WEAR\Function\新しいフォルダ (3)\Resized\14AW_140326_RB014M_F1.jpg"/>
            <p:cNvPicPr>
              <a:picLocks noChangeAspect="1" noChangeArrowheads="1"/>
            </p:cNvPicPr>
            <p:nvPr/>
          </p:nvPicPr>
          <p:blipFill rotWithShape="1">
            <a:blip r:embed="rId7" cstate="email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1912"/>
            <a:stretch/>
          </p:blipFill>
          <p:spPr bwMode="auto">
            <a:xfrm>
              <a:off x="3410399" y="2498204"/>
              <a:ext cx="2954707" cy="39723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角丸四角形 16"/>
            <p:cNvSpPr/>
            <p:nvPr/>
          </p:nvSpPr>
          <p:spPr>
            <a:xfrm>
              <a:off x="4678858" y="5599196"/>
              <a:ext cx="3487786" cy="576064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altLang="ja-JP" sz="2000" b="1" dirty="0" smtClean="0"/>
                <a:t>Не сковывающий движения крой</a:t>
              </a:r>
              <a:endParaRPr kumimoji="1" lang="ja-JP" altLang="en-US" sz="2000" b="1" dirty="0"/>
            </a:p>
          </p:txBody>
        </p:sp>
      </p:grpSp>
      <p:cxnSp>
        <p:nvCxnSpPr>
          <p:cNvPr id="22" name="直線コネクタ 21"/>
          <p:cNvCxnSpPr>
            <a:stCxn id="23" idx="0"/>
            <a:endCxn id="28" idx="3"/>
          </p:cNvCxnSpPr>
          <p:nvPr/>
        </p:nvCxnSpPr>
        <p:spPr>
          <a:xfrm flipH="1" flipV="1">
            <a:off x="3707904" y="2937211"/>
            <a:ext cx="942365" cy="529372"/>
          </a:xfrm>
          <a:prstGeom prst="line">
            <a:avLst/>
          </a:prstGeom>
          <a:ln w="381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角丸四角形 22"/>
          <p:cNvSpPr/>
          <p:nvPr/>
        </p:nvSpPr>
        <p:spPr>
          <a:xfrm>
            <a:off x="4328666" y="3466583"/>
            <a:ext cx="643205" cy="1690609"/>
          </a:xfrm>
          <a:prstGeom prst="roundRect">
            <a:avLst/>
          </a:prstGeom>
          <a:noFill/>
          <a:ln w="381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schemeClr val="tx1"/>
              </a:solidFill>
            </a:endParaRPr>
          </a:p>
        </p:txBody>
      </p:sp>
      <p:sp>
        <p:nvSpPr>
          <p:cNvPr id="27" name="角丸四角形 26"/>
          <p:cNvSpPr/>
          <p:nvPr/>
        </p:nvSpPr>
        <p:spPr>
          <a:xfrm>
            <a:off x="2771800" y="3952436"/>
            <a:ext cx="643205" cy="1690609"/>
          </a:xfrm>
          <a:prstGeom prst="roundRect">
            <a:avLst/>
          </a:prstGeom>
          <a:noFill/>
          <a:ln w="381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schemeClr val="tx1"/>
              </a:solidFill>
            </a:endParaRPr>
          </a:p>
        </p:txBody>
      </p:sp>
      <p:cxnSp>
        <p:nvCxnSpPr>
          <p:cNvPr id="32" name="直線コネクタ 31"/>
          <p:cNvCxnSpPr/>
          <p:nvPr/>
        </p:nvCxnSpPr>
        <p:spPr>
          <a:xfrm flipH="1">
            <a:off x="1922370" y="5305561"/>
            <a:ext cx="831480" cy="681059"/>
          </a:xfrm>
          <a:prstGeom prst="line">
            <a:avLst/>
          </a:prstGeom>
          <a:ln w="381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テキスト ボックス 34"/>
          <p:cNvSpPr txBox="1"/>
          <p:nvPr/>
        </p:nvSpPr>
        <p:spPr>
          <a:xfrm>
            <a:off x="191361" y="1592866"/>
            <a:ext cx="2072226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altLang="ja-JP" dirty="0" smtClean="0"/>
              <a:t>Рыболов имеет доступ к карману даже при ношении жилета</a:t>
            </a:r>
            <a:endParaRPr lang="en-US" altLang="ja-JP" dirty="0"/>
          </a:p>
        </p:txBody>
      </p:sp>
      <p:grpSp>
        <p:nvGrpSpPr>
          <p:cNvPr id="29" name="グループ化 28"/>
          <p:cNvGrpSpPr/>
          <p:nvPr/>
        </p:nvGrpSpPr>
        <p:grpSpPr>
          <a:xfrm>
            <a:off x="136837" y="116632"/>
            <a:ext cx="1338819" cy="628222"/>
            <a:chOff x="-27275" y="741933"/>
            <a:chExt cx="1338819" cy="628222"/>
          </a:xfrm>
        </p:grpSpPr>
        <p:grpSp>
          <p:nvGrpSpPr>
            <p:cNvPr id="30" name="グループ化 29"/>
            <p:cNvGrpSpPr/>
            <p:nvPr/>
          </p:nvGrpSpPr>
          <p:grpSpPr>
            <a:xfrm>
              <a:off x="551130" y="741933"/>
              <a:ext cx="760414" cy="628221"/>
              <a:chOff x="3923928" y="2045196"/>
              <a:chExt cx="760414" cy="628221"/>
            </a:xfrm>
          </p:grpSpPr>
          <p:sp>
            <p:nvSpPr>
              <p:cNvPr id="37" name="円/楕円 36"/>
              <p:cNvSpPr/>
              <p:nvPr/>
            </p:nvSpPr>
            <p:spPr>
              <a:xfrm>
                <a:off x="3949691" y="2045196"/>
                <a:ext cx="628221" cy="628221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>
                  <a:ea typeface="+mj-ea"/>
                  <a:cs typeface="メイリオ" pitchFamily="50" charset="-128"/>
                </a:endParaRPr>
              </a:p>
            </p:txBody>
          </p:sp>
          <p:sp>
            <p:nvSpPr>
              <p:cNvPr id="38" name="テキスト ボックス 37"/>
              <p:cNvSpPr txBox="1"/>
              <p:nvPr/>
            </p:nvSpPr>
            <p:spPr>
              <a:xfrm>
                <a:off x="3923928" y="2220807"/>
                <a:ext cx="76041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ja-JP"/>
                </a:defPPr>
                <a:lvl1pPr algn="ctr">
                  <a:defRPr sz="1200" b="1">
                    <a:solidFill>
                      <a:schemeClr val="bg1"/>
                    </a:solidFill>
                  </a:defRPr>
                </a:lvl1pPr>
              </a:lstStyle>
              <a:p>
                <a:r>
                  <a:rPr lang="en-US" altLang="ja-JP" dirty="0">
                    <a:ea typeface="+mj-ea"/>
                    <a:cs typeface="メイリオ" pitchFamily="50" charset="-128"/>
                  </a:rPr>
                  <a:t>Design</a:t>
                </a:r>
                <a:endParaRPr lang="ja-JP" altLang="en-US" dirty="0">
                  <a:ea typeface="+mj-ea"/>
                  <a:cs typeface="メイリオ" pitchFamily="50" charset="-128"/>
                </a:endParaRPr>
              </a:p>
            </p:txBody>
          </p:sp>
        </p:grpSp>
        <p:grpSp>
          <p:nvGrpSpPr>
            <p:cNvPr id="31" name="グループ化 30"/>
            <p:cNvGrpSpPr/>
            <p:nvPr/>
          </p:nvGrpSpPr>
          <p:grpSpPr>
            <a:xfrm>
              <a:off x="-27275" y="741934"/>
              <a:ext cx="745219" cy="628221"/>
              <a:chOff x="3196989" y="2065431"/>
              <a:chExt cx="745219" cy="628221"/>
            </a:xfrm>
          </p:grpSpPr>
          <p:sp>
            <p:nvSpPr>
              <p:cNvPr id="33" name="円/楕円 32"/>
              <p:cNvSpPr/>
              <p:nvPr/>
            </p:nvSpPr>
            <p:spPr>
              <a:xfrm>
                <a:off x="3255488" y="2065431"/>
                <a:ext cx="628221" cy="628221"/>
              </a:xfrm>
              <a:prstGeom prst="ellipse">
                <a:avLst/>
              </a:prstGeom>
              <a:solidFill>
                <a:srgbClr val="00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>
                  <a:ea typeface="+mj-ea"/>
                  <a:cs typeface="メイリオ" pitchFamily="50" charset="-128"/>
                </a:endParaRPr>
              </a:p>
            </p:txBody>
          </p:sp>
          <p:sp>
            <p:nvSpPr>
              <p:cNvPr id="36" name="テキスト ボックス 35"/>
              <p:cNvSpPr txBox="1"/>
              <p:nvPr/>
            </p:nvSpPr>
            <p:spPr>
              <a:xfrm>
                <a:off x="3196989" y="2241042"/>
                <a:ext cx="74521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1200" b="1" dirty="0" smtClean="0">
                    <a:solidFill>
                      <a:schemeClr val="bg1"/>
                    </a:solidFill>
                    <a:ea typeface="+mj-ea"/>
                    <a:cs typeface="メイリオ" pitchFamily="50" charset="-128"/>
                  </a:rPr>
                  <a:t>Function</a:t>
                </a:r>
                <a:endParaRPr kumimoji="1" lang="ja-JP" altLang="en-US" sz="1200" b="1" dirty="0">
                  <a:solidFill>
                    <a:schemeClr val="bg1"/>
                  </a:solidFill>
                  <a:ea typeface="+mj-ea"/>
                  <a:cs typeface="メイリオ" pitchFamily="50" charset="-128"/>
                </a:endParaRPr>
              </a:p>
            </p:txBody>
          </p:sp>
        </p:grpSp>
      </p:grpSp>
      <p:sp>
        <p:nvSpPr>
          <p:cNvPr id="39" name="テキスト ボックス 38"/>
          <p:cNvSpPr txBox="1"/>
          <p:nvPr/>
        </p:nvSpPr>
        <p:spPr>
          <a:xfrm>
            <a:off x="1547664" y="375047"/>
            <a:ext cx="720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ja-JP" sz="2000" b="1" dirty="0">
                <a:solidFill>
                  <a:schemeClr val="bg1"/>
                </a:solidFill>
              </a:rPr>
              <a:t>Самый теплый костюм </a:t>
            </a:r>
            <a:r>
              <a:rPr lang="en-US" altLang="ja-JP" sz="2000" b="1" dirty="0" smtClean="0">
                <a:solidFill>
                  <a:schemeClr val="bg1"/>
                </a:solidFill>
              </a:rPr>
              <a:t>Shimano </a:t>
            </a:r>
            <a:r>
              <a:rPr lang="ru-RU" altLang="ja-JP" sz="2000" b="1" dirty="0">
                <a:solidFill>
                  <a:schemeClr val="bg1"/>
                </a:solidFill>
              </a:rPr>
              <a:t>для самой холодной погоды</a:t>
            </a:r>
            <a:endParaRPr lang="en-US" altLang="ja-JP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064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547664" y="303039"/>
            <a:ext cx="720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ja-JP" sz="2000" b="1" dirty="0">
                <a:solidFill>
                  <a:schemeClr val="bg1"/>
                </a:solidFill>
              </a:rPr>
              <a:t>Самый теплый костюм </a:t>
            </a:r>
            <a:r>
              <a:rPr lang="en-US" altLang="ja-JP" sz="2000" b="1" dirty="0" smtClean="0">
                <a:solidFill>
                  <a:schemeClr val="bg1"/>
                </a:solidFill>
              </a:rPr>
              <a:t>Shimano </a:t>
            </a:r>
            <a:r>
              <a:rPr lang="ru-RU" altLang="ja-JP" sz="2000" b="1" dirty="0">
                <a:solidFill>
                  <a:schemeClr val="bg1"/>
                </a:solidFill>
              </a:rPr>
              <a:t>для самой холодной погоды</a:t>
            </a:r>
            <a:endParaRPr lang="en-US" altLang="ja-JP" sz="2000" b="1" dirty="0">
              <a:solidFill>
                <a:schemeClr val="bg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836712"/>
            <a:ext cx="6588224" cy="602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テキスト ボックス 11"/>
          <p:cNvSpPr txBox="1"/>
          <p:nvPr/>
        </p:nvSpPr>
        <p:spPr>
          <a:xfrm>
            <a:off x="701054" y="2636912"/>
            <a:ext cx="588717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ru-RU" altLang="ja-JP" sz="4400" b="1" dirty="0" smtClean="0">
                <a:solidFill>
                  <a:schemeClr val="bg1"/>
                </a:solidFill>
                <a:ea typeface="HG明朝E" pitchFamily="17" charset="-128"/>
              </a:rPr>
              <a:t>Дизайн – </a:t>
            </a:r>
          </a:p>
          <a:p>
            <a:pPr algn="ctr"/>
            <a:r>
              <a:rPr lang="ru-RU" altLang="ja-JP" sz="4400" b="1" dirty="0" smtClean="0">
                <a:solidFill>
                  <a:schemeClr val="bg1"/>
                </a:solidFill>
                <a:ea typeface="HG明朝E" pitchFamily="17" charset="-128"/>
              </a:rPr>
              <a:t>важная составляющая </a:t>
            </a:r>
            <a:r>
              <a:rPr kumimoji="1" lang="ru-RU" altLang="ja-JP" sz="4400" b="1" dirty="0" smtClean="0">
                <a:solidFill>
                  <a:schemeClr val="bg1"/>
                </a:solidFill>
                <a:ea typeface="HG明朝E" pitchFamily="17" charset="-128"/>
              </a:rPr>
              <a:t>при принятии решения покупателем</a:t>
            </a:r>
            <a:endParaRPr kumimoji="1" lang="ja-JP" altLang="en-US" sz="5400" b="1" dirty="0">
              <a:solidFill>
                <a:schemeClr val="bg1"/>
              </a:solidFill>
              <a:ea typeface="HG明朝E" pitchFamily="17" charset="-128"/>
            </a:endParaRPr>
          </a:p>
        </p:txBody>
      </p:sp>
      <p:grpSp>
        <p:nvGrpSpPr>
          <p:cNvPr id="14" name="グループ化 13"/>
          <p:cNvGrpSpPr/>
          <p:nvPr/>
        </p:nvGrpSpPr>
        <p:grpSpPr>
          <a:xfrm>
            <a:off x="136837" y="116632"/>
            <a:ext cx="1338819" cy="628222"/>
            <a:chOff x="-27275" y="741933"/>
            <a:chExt cx="1338819" cy="628222"/>
          </a:xfrm>
        </p:grpSpPr>
        <p:grpSp>
          <p:nvGrpSpPr>
            <p:cNvPr id="15" name="グループ化 14"/>
            <p:cNvGrpSpPr/>
            <p:nvPr/>
          </p:nvGrpSpPr>
          <p:grpSpPr>
            <a:xfrm>
              <a:off x="551130" y="741933"/>
              <a:ext cx="760414" cy="628221"/>
              <a:chOff x="3923928" y="2045196"/>
              <a:chExt cx="760414" cy="628221"/>
            </a:xfrm>
          </p:grpSpPr>
          <p:sp>
            <p:nvSpPr>
              <p:cNvPr id="19" name="円/楕円 18"/>
              <p:cNvSpPr/>
              <p:nvPr/>
            </p:nvSpPr>
            <p:spPr>
              <a:xfrm>
                <a:off x="3949691" y="2045196"/>
                <a:ext cx="628221" cy="628221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>
                  <a:ea typeface="+mj-ea"/>
                  <a:cs typeface="メイリオ" pitchFamily="50" charset="-128"/>
                </a:endParaRPr>
              </a:p>
            </p:txBody>
          </p:sp>
          <p:sp>
            <p:nvSpPr>
              <p:cNvPr id="20" name="テキスト ボックス 19"/>
              <p:cNvSpPr txBox="1"/>
              <p:nvPr/>
            </p:nvSpPr>
            <p:spPr>
              <a:xfrm>
                <a:off x="3923928" y="2220807"/>
                <a:ext cx="76041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ja-JP"/>
                </a:defPPr>
                <a:lvl1pPr algn="ctr">
                  <a:defRPr sz="1200" b="1">
                    <a:solidFill>
                      <a:schemeClr val="bg1"/>
                    </a:solidFill>
                  </a:defRPr>
                </a:lvl1pPr>
              </a:lstStyle>
              <a:p>
                <a:r>
                  <a:rPr lang="en-US" altLang="ja-JP" dirty="0">
                    <a:ea typeface="+mj-ea"/>
                    <a:cs typeface="メイリオ" pitchFamily="50" charset="-128"/>
                  </a:rPr>
                  <a:t>Design</a:t>
                </a:r>
                <a:endParaRPr lang="ja-JP" altLang="en-US" dirty="0">
                  <a:ea typeface="+mj-ea"/>
                  <a:cs typeface="メイリオ" pitchFamily="50" charset="-128"/>
                </a:endParaRPr>
              </a:p>
            </p:txBody>
          </p:sp>
        </p:grpSp>
        <p:grpSp>
          <p:nvGrpSpPr>
            <p:cNvPr id="16" name="グループ化 15"/>
            <p:cNvGrpSpPr/>
            <p:nvPr/>
          </p:nvGrpSpPr>
          <p:grpSpPr>
            <a:xfrm>
              <a:off x="-27275" y="741934"/>
              <a:ext cx="745219" cy="628221"/>
              <a:chOff x="3196989" y="2065431"/>
              <a:chExt cx="745219" cy="628221"/>
            </a:xfrm>
          </p:grpSpPr>
          <p:sp>
            <p:nvSpPr>
              <p:cNvPr id="17" name="円/楕円 16"/>
              <p:cNvSpPr/>
              <p:nvPr/>
            </p:nvSpPr>
            <p:spPr>
              <a:xfrm>
                <a:off x="3255488" y="2065431"/>
                <a:ext cx="628221" cy="628221"/>
              </a:xfrm>
              <a:prstGeom prst="ellipse">
                <a:avLst/>
              </a:prstGeom>
              <a:solidFill>
                <a:srgbClr val="00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>
                  <a:ea typeface="+mj-ea"/>
                  <a:cs typeface="メイリオ" pitchFamily="50" charset="-128"/>
                </a:endParaRPr>
              </a:p>
            </p:txBody>
          </p:sp>
          <p:sp>
            <p:nvSpPr>
              <p:cNvPr id="18" name="テキスト ボックス 17"/>
              <p:cNvSpPr txBox="1"/>
              <p:nvPr/>
            </p:nvSpPr>
            <p:spPr>
              <a:xfrm>
                <a:off x="3196989" y="2241042"/>
                <a:ext cx="74521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1200" b="1" dirty="0" smtClean="0">
                    <a:solidFill>
                      <a:schemeClr val="bg1"/>
                    </a:solidFill>
                    <a:ea typeface="+mj-ea"/>
                    <a:cs typeface="メイリオ" pitchFamily="50" charset="-128"/>
                  </a:rPr>
                  <a:t>Function</a:t>
                </a:r>
                <a:endParaRPr kumimoji="1" lang="ja-JP" altLang="en-US" sz="1200" b="1" dirty="0">
                  <a:solidFill>
                    <a:schemeClr val="bg1"/>
                  </a:solidFill>
                  <a:ea typeface="+mj-ea"/>
                  <a:cs typeface="メイリオ" pitchFamily="50" charset="-128"/>
                </a:endParaRPr>
              </a:p>
            </p:txBody>
          </p:sp>
        </p:grpSp>
      </p:grpSp>
      <p:pic>
        <p:nvPicPr>
          <p:cNvPr id="21" name="Picture 2" descr="C:\Users\Verst\Desktop\15AW_150224_B_01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368756"/>
            <a:ext cx="2277858" cy="5084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323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Line 3"/>
          <p:cNvSpPr>
            <a:spLocks noChangeShapeType="1"/>
          </p:cNvSpPr>
          <p:nvPr/>
        </p:nvSpPr>
        <p:spPr bwMode="auto">
          <a:xfrm>
            <a:off x="0" y="908050"/>
            <a:ext cx="91440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dirty="0"/>
          </a:p>
        </p:txBody>
      </p:sp>
      <p:pic>
        <p:nvPicPr>
          <p:cNvPr id="4100" name="Picture 98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475" y="153988"/>
            <a:ext cx="1358900" cy="2952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7150" y="536575"/>
            <a:ext cx="68183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ja-JP" b="1" dirty="0">
                <a:ea typeface="+mj-ea"/>
              </a:rPr>
              <a:t>RB-111N</a:t>
            </a:r>
            <a:r>
              <a:rPr lang="ja-JP" altLang="en-US" b="1" dirty="0">
                <a:ea typeface="+mj-ea"/>
              </a:rPr>
              <a:t>　</a:t>
            </a:r>
            <a:r>
              <a:rPr lang="en-US" altLang="ja-JP" b="1" dirty="0" smtClean="0">
                <a:ea typeface="+mj-ea"/>
              </a:rPr>
              <a:t>NEXUS</a:t>
            </a:r>
            <a:r>
              <a:rPr lang="ja-JP" altLang="en-US" b="1" dirty="0">
                <a:ea typeface="+mj-ea"/>
              </a:rPr>
              <a:t>・</a:t>
            </a:r>
            <a:r>
              <a:rPr lang="en-US" altLang="ja-JP" b="1" dirty="0">
                <a:ea typeface="+mj-ea"/>
              </a:rPr>
              <a:t>GORE-TEX® ULTIMATE WINTER SUIT LIMITED PRO</a:t>
            </a:r>
            <a:endParaRPr lang="ja-JP" altLang="en-US" b="1" dirty="0">
              <a:ea typeface="+mj-ea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649954" y="1772816"/>
            <a:ext cx="222006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ja-JP" sz="1400" b="1" dirty="0" smtClean="0"/>
              <a:t>Цвет: черный</a:t>
            </a:r>
          </a:p>
          <a:p>
            <a:pPr>
              <a:defRPr/>
            </a:pPr>
            <a:r>
              <a:rPr lang="ru-RU" altLang="ja-JP" sz="1400" b="1" dirty="0" smtClean="0"/>
              <a:t>Размер: </a:t>
            </a:r>
            <a:r>
              <a:rPr lang="en-US" altLang="ja-JP" sz="1400" b="1" dirty="0"/>
              <a:t>M/XL/2XL/3XL</a:t>
            </a:r>
            <a:endParaRPr lang="ru-RU" altLang="ja-JP" sz="1400" b="1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400" b="1" dirty="0"/>
          </a:p>
        </p:txBody>
      </p:sp>
      <p:sp>
        <p:nvSpPr>
          <p:cNvPr id="15" name="Text Box 18"/>
          <p:cNvSpPr txBox="1">
            <a:spLocks noChangeArrowheads="1"/>
          </p:cNvSpPr>
          <p:nvPr/>
        </p:nvSpPr>
        <p:spPr bwMode="auto">
          <a:xfrm>
            <a:off x="2734420" y="2276872"/>
            <a:ext cx="4051138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ja-JP" altLang="en-US" sz="1600" b="1" dirty="0" smtClean="0">
                <a:latin typeface="+mn-lt"/>
                <a:ea typeface="+mn-ea"/>
              </a:rPr>
              <a:t>・</a:t>
            </a:r>
            <a:r>
              <a:rPr lang="ru-RU" altLang="ja-JP" sz="1600" b="1" dirty="0" smtClean="0">
                <a:latin typeface="+mn-lt"/>
                <a:ea typeface="+mn-ea"/>
              </a:rPr>
              <a:t>Модель стала на 10% теплее</a:t>
            </a:r>
            <a:r>
              <a:rPr lang="en-US" altLang="ja-JP" sz="1600" b="1" dirty="0">
                <a:latin typeface="+mn-lt"/>
                <a:ea typeface="+mn-ea"/>
              </a:rPr>
              <a:t>,</a:t>
            </a:r>
            <a:r>
              <a:rPr lang="ru-RU" altLang="ja-JP" sz="1600" b="1" dirty="0" smtClean="0">
                <a:latin typeface="+mn-lt"/>
                <a:ea typeface="+mn-ea"/>
              </a:rPr>
              <a:t> благодаря новой внутренней куртке (может носиться отдельно)</a:t>
            </a:r>
            <a:endParaRPr lang="en-US" altLang="ja-JP" sz="1600" b="1" dirty="0" smtClean="0">
              <a:latin typeface="+mn-lt"/>
              <a:ea typeface="+mn-ea"/>
            </a:endParaRPr>
          </a:p>
          <a:p>
            <a:pPr>
              <a:spcBef>
                <a:spcPct val="50000"/>
              </a:spcBef>
              <a:defRPr/>
            </a:pPr>
            <a:r>
              <a:rPr lang="ja-JP" altLang="en-US" sz="1600" b="1" dirty="0" smtClean="0">
                <a:latin typeface="+mn-lt"/>
                <a:ea typeface="+mn-ea"/>
              </a:rPr>
              <a:t>・</a:t>
            </a:r>
            <a:r>
              <a:rPr lang="en-US" altLang="ja-JP" sz="1600" b="1" dirty="0">
                <a:latin typeface="+mn-lt"/>
              </a:rPr>
              <a:t>UP SWING PATTERN </a:t>
            </a:r>
            <a:r>
              <a:rPr lang="ru-RU" altLang="ja-JP" sz="1600" b="1" dirty="0" smtClean="0">
                <a:latin typeface="+mn-lt"/>
              </a:rPr>
              <a:t>обеспечивает феноменальную мобильность</a:t>
            </a:r>
            <a:endParaRPr lang="en-US" altLang="ja-JP" sz="1600" b="1" dirty="0">
              <a:latin typeface="+mn-lt"/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ja-JP" altLang="en-US" sz="1600" b="1" dirty="0" smtClean="0">
                <a:latin typeface="+mn-lt"/>
              </a:rPr>
              <a:t>・</a:t>
            </a:r>
            <a:r>
              <a:rPr lang="ru-RU" altLang="ja-JP" sz="1600" b="1" dirty="0">
                <a:latin typeface="+mn-lt"/>
              </a:rPr>
              <a:t>У</a:t>
            </a:r>
            <a:r>
              <a:rPr lang="ru-RU" altLang="ja-JP" sz="1600" b="1" dirty="0" smtClean="0">
                <a:latin typeface="+mn-lt"/>
              </a:rPr>
              <a:t>силенный износостойкий материал используется в районе плеч, локтей и копчика</a:t>
            </a:r>
            <a:endParaRPr lang="en-US" altLang="ja-JP" sz="1600" b="1" dirty="0" smtClean="0">
              <a:latin typeface="+mn-lt"/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ja-JP" altLang="en-US" sz="1600" b="1" dirty="0" smtClean="0">
                <a:latin typeface="+mn-lt"/>
              </a:rPr>
              <a:t>・</a:t>
            </a:r>
            <a:r>
              <a:rPr lang="ru-RU" altLang="ja-JP" sz="1600" b="1" dirty="0" smtClean="0">
                <a:latin typeface="+mn-lt"/>
              </a:rPr>
              <a:t>Выдающийся дизайн с добавлением золотых полос</a:t>
            </a:r>
            <a:endParaRPr lang="en-US" altLang="ja-JP" sz="1600" b="1" dirty="0" smtClean="0">
              <a:latin typeface="+mn-lt"/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ja-JP" altLang="en-US" sz="1600" b="1" dirty="0" smtClean="0">
                <a:latin typeface="+mn-lt"/>
                <a:ea typeface="+mn-ea"/>
              </a:rPr>
              <a:t>・</a:t>
            </a:r>
            <a:r>
              <a:rPr lang="ru-RU" altLang="ja-JP" sz="1600" b="1" dirty="0">
                <a:latin typeface="+mn-lt"/>
              </a:rPr>
              <a:t>Влагозащитные молнии </a:t>
            </a:r>
            <a:r>
              <a:rPr lang="en-US" altLang="ja-JP" sz="1600" b="1" dirty="0">
                <a:latin typeface="+mn-lt"/>
              </a:rPr>
              <a:t>VISLON</a:t>
            </a:r>
            <a:r>
              <a:rPr lang="ru-RU" altLang="ja-JP" sz="1600" b="1" dirty="0">
                <a:latin typeface="+mn-lt"/>
              </a:rPr>
              <a:t> </a:t>
            </a:r>
            <a:r>
              <a:rPr lang="ru-RU" altLang="ja-JP" sz="1600" b="1" dirty="0" smtClean="0">
                <a:latin typeface="+mn-lt"/>
              </a:rPr>
              <a:t>обеспечивают </a:t>
            </a:r>
            <a:r>
              <a:rPr lang="ru-RU" altLang="ja-JP" sz="1600" b="1" dirty="0">
                <a:latin typeface="+mn-lt"/>
              </a:rPr>
              <a:t>легкое расстегивание и </a:t>
            </a:r>
            <a:r>
              <a:rPr lang="ja-JP" altLang="en-US" sz="1600" b="1" dirty="0">
                <a:latin typeface="+mn-lt"/>
              </a:rPr>
              <a:t> </a:t>
            </a:r>
            <a:r>
              <a:rPr lang="ru-RU" altLang="ja-JP" sz="1600" b="1" dirty="0">
                <a:latin typeface="+mn-lt"/>
              </a:rPr>
              <a:t> противостоят солёной воде (главная и боковые молнии)</a:t>
            </a:r>
            <a:endParaRPr lang="en-US" altLang="ja-JP" sz="1600" b="1" dirty="0">
              <a:latin typeface="+mn-lt"/>
            </a:endParaRPr>
          </a:p>
        </p:txBody>
      </p:sp>
      <p:sp>
        <p:nvSpPr>
          <p:cNvPr id="4104" name="正方形/長方形 1"/>
          <p:cNvSpPr>
            <a:spLocks noChangeArrowheads="1"/>
          </p:cNvSpPr>
          <p:nvPr/>
        </p:nvSpPr>
        <p:spPr bwMode="auto">
          <a:xfrm>
            <a:off x="3779912" y="1340768"/>
            <a:ext cx="13154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1600" b="1" dirty="0" smtClean="0"/>
              <a:t>Limited Black</a:t>
            </a:r>
            <a:endParaRPr lang="ja-JP" altLang="en-US" sz="1600" b="1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539303" y="922771"/>
            <a:ext cx="260469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ja-JP" sz="1400" b="1" dirty="0" smtClean="0">
                <a:solidFill>
                  <a:srgbClr val="FF0000"/>
                </a:solidFill>
                <a:ea typeface="+mn-ea"/>
              </a:rPr>
              <a:t>Обновлённая модель </a:t>
            </a:r>
            <a:r>
              <a:rPr lang="en-US" altLang="ja-JP" sz="1400" b="1" dirty="0" smtClean="0">
                <a:solidFill>
                  <a:srgbClr val="FF0000"/>
                </a:solidFill>
              </a:rPr>
              <a:t>RB-111L</a:t>
            </a:r>
            <a:endParaRPr lang="en-US" altLang="ja-JP" sz="1400" b="1" dirty="0">
              <a:solidFill>
                <a:srgbClr val="FF0000"/>
              </a:solidFill>
              <a:ea typeface="+mn-ea"/>
            </a:endParaRPr>
          </a:p>
        </p:txBody>
      </p:sp>
      <p:sp>
        <p:nvSpPr>
          <p:cNvPr id="13" name="テキスト ボックス 27"/>
          <p:cNvSpPr txBox="1"/>
          <p:nvPr/>
        </p:nvSpPr>
        <p:spPr>
          <a:xfrm>
            <a:off x="7841651" y="305538"/>
            <a:ext cx="8707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400" b="1" dirty="0" smtClean="0"/>
              <a:t>-40C</a:t>
            </a:r>
            <a:r>
              <a:rPr lang="ru-RU" sz="1400" dirty="0" smtClean="0"/>
              <a:t>°</a:t>
            </a:r>
            <a:endParaRPr lang="en-US" sz="1400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400" b="1" dirty="0" smtClean="0">
                <a:solidFill>
                  <a:srgbClr val="FF0000"/>
                </a:solidFill>
              </a:rPr>
              <a:t>STRV+10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790" y="1412776"/>
            <a:ext cx="1872834" cy="513018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64" y="1068431"/>
            <a:ext cx="2580828" cy="55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418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Line 3"/>
          <p:cNvSpPr>
            <a:spLocks noChangeShapeType="1"/>
          </p:cNvSpPr>
          <p:nvPr/>
        </p:nvSpPr>
        <p:spPr bwMode="auto">
          <a:xfrm>
            <a:off x="0" y="908050"/>
            <a:ext cx="91440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dirty="0"/>
          </a:p>
        </p:txBody>
      </p:sp>
      <p:pic>
        <p:nvPicPr>
          <p:cNvPr id="4100" name="Picture 98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475" y="153988"/>
            <a:ext cx="1358900" cy="2952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7150" y="536575"/>
            <a:ext cx="68183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ja-JP" b="1" dirty="0" smtClean="0">
                <a:ea typeface="+mj-ea"/>
              </a:rPr>
              <a:t>RB-124N</a:t>
            </a:r>
            <a:r>
              <a:rPr lang="ja-JP" altLang="en-US" b="1" dirty="0">
                <a:ea typeface="+mj-ea"/>
              </a:rPr>
              <a:t>　</a:t>
            </a:r>
            <a:r>
              <a:rPr lang="en-US" altLang="ja-JP" b="1" dirty="0">
                <a:ea typeface="+mj-ea"/>
              </a:rPr>
              <a:t>NEXUS</a:t>
            </a:r>
            <a:r>
              <a:rPr lang="ja-JP" altLang="en-US" b="1" dirty="0">
                <a:ea typeface="+mj-ea"/>
              </a:rPr>
              <a:t>・</a:t>
            </a:r>
            <a:r>
              <a:rPr lang="en-US" altLang="ja-JP" b="1" dirty="0">
                <a:ea typeface="+mj-ea"/>
              </a:rPr>
              <a:t>X200 Winter Suit</a:t>
            </a:r>
            <a:endParaRPr lang="ja-JP" altLang="en-US" b="1" dirty="0">
              <a:ea typeface="+mj-ea"/>
            </a:endParaRPr>
          </a:p>
        </p:txBody>
      </p:sp>
      <p:sp>
        <p:nvSpPr>
          <p:cNvPr id="15" name="Text Box 18"/>
          <p:cNvSpPr txBox="1">
            <a:spLocks noChangeArrowheads="1"/>
          </p:cNvSpPr>
          <p:nvPr/>
        </p:nvSpPr>
        <p:spPr bwMode="auto">
          <a:xfrm>
            <a:off x="2843809" y="2132856"/>
            <a:ext cx="4104455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ja-JP" altLang="en-US" sz="1600" b="1" dirty="0" smtClean="0">
                <a:latin typeface="+mn-lt"/>
                <a:ea typeface="+mn-ea"/>
              </a:rPr>
              <a:t>・</a:t>
            </a:r>
            <a:r>
              <a:rPr lang="ru-RU" altLang="ja-JP" sz="1600" b="1" dirty="0">
                <a:latin typeface="+mn-lt"/>
                <a:ea typeface="+mn-ea"/>
              </a:rPr>
              <a:t>Н</a:t>
            </a:r>
            <a:r>
              <a:rPr lang="ru-RU" altLang="ja-JP" sz="1600" b="1" dirty="0" smtClean="0">
                <a:latin typeface="+mn-lt"/>
                <a:ea typeface="+mn-ea"/>
              </a:rPr>
              <a:t>овый материал, который прекрасно выдерживает сильный дождь даже после 300 циклов стирки </a:t>
            </a:r>
            <a:endParaRPr lang="en-US" altLang="ja-JP" sz="1600" b="1" dirty="0">
              <a:latin typeface="+mn-lt"/>
              <a:ea typeface="+mn-ea"/>
            </a:endParaRPr>
          </a:p>
          <a:p>
            <a:pPr>
              <a:spcBef>
                <a:spcPct val="50000"/>
              </a:spcBef>
              <a:defRPr/>
            </a:pPr>
            <a:r>
              <a:rPr lang="ja-JP" altLang="en-US" sz="1600" b="1" dirty="0" smtClean="0">
                <a:latin typeface="+mn-lt"/>
                <a:ea typeface="+mn-ea"/>
              </a:rPr>
              <a:t>・</a:t>
            </a:r>
            <a:r>
              <a:rPr lang="en-US" altLang="ja-JP" sz="1600" b="1" dirty="0">
                <a:latin typeface="+mn-lt"/>
                <a:ea typeface="+mn-ea"/>
              </a:rPr>
              <a:t>UP SWING PATTERN</a:t>
            </a:r>
            <a:r>
              <a:rPr lang="ru-RU" altLang="ja-JP" sz="1600" b="1" dirty="0">
                <a:latin typeface="+mn-lt"/>
                <a:ea typeface="+mn-ea"/>
              </a:rPr>
              <a:t> обеспечивает феноменальную мобильность</a:t>
            </a:r>
            <a:endParaRPr lang="en-US" altLang="ja-JP" sz="1600" b="1" dirty="0">
              <a:latin typeface="+mn-lt"/>
              <a:ea typeface="+mn-ea"/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ja-JP" altLang="en-US" sz="1600" b="1" dirty="0">
                <a:latin typeface="+mn-lt"/>
                <a:ea typeface="+mn-ea"/>
              </a:rPr>
              <a:t>・</a:t>
            </a:r>
            <a:r>
              <a:rPr lang="ru-RU" altLang="ja-JP" sz="1600" b="1" dirty="0">
                <a:latin typeface="+mn-lt"/>
                <a:ea typeface="+mn-ea"/>
              </a:rPr>
              <a:t>Влагозащитные молнии </a:t>
            </a:r>
            <a:r>
              <a:rPr lang="en-US" altLang="ja-JP" sz="1600" b="1" dirty="0">
                <a:latin typeface="+mn-lt"/>
                <a:ea typeface="+mn-ea"/>
              </a:rPr>
              <a:t>VISLON</a:t>
            </a:r>
            <a:r>
              <a:rPr lang="ru-RU" altLang="ja-JP" sz="1600" b="1" dirty="0">
                <a:latin typeface="+mn-lt"/>
                <a:ea typeface="+mn-ea"/>
              </a:rPr>
              <a:t> </a:t>
            </a:r>
            <a:r>
              <a:rPr lang="ru-RU" altLang="ja-JP" sz="1600" b="1" dirty="0" smtClean="0">
                <a:latin typeface="+mn-lt"/>
                <a:ea typeface="+mn-ea"/>
              </a:rPr>
              <a:t>обеспечивают </a:t>
            </a:r>
            <a:r>
              <a:rPr lang="ru-RU" altLang="ja-JP" sz="1600" b="1" dirty="0">
                <a:latin typeface="+mn-lt"/>
                <a:ea typeface="+mn-ea"/>
              </a:rPr>
              <a:t>легкое расстегивание и </a:t>
            </a:r>
            <a:r>
              <a:rPr lang="ja-JP" altLang="en-US" sz="1600" b="1" dirty="0">
                <a:latin typeface="+mn-lt"/>
                <a:ea typeface="+mn-ea"/>
              </a:rPr>
              <a:t> </a:t>
            </a:r>
            <a:r>
              <a:rPr lang="ru-RU" altLang="ja-JP" sz="1600" b="1" dirty="0">
                <a:latin typeface="+mn-lt"/>
                <a:ea typeface="+mn-ea"/>
              </a:rPr>
              <a:t> противостоят солёной воде (главная молния</a:t>
            </a:r>
            <a:r>
              <a:rPr lang="ru-RU" altLang="ja-JP" sz="1600" b="1" dirty="0" smtClean="0">
                <a:latin typeface="+mn-lt"/>
                <a:ea typeface="+mn-ea"/>
              </a:rPr>
              <a:t>)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ja-JP" altLang="en-US" sz="1600" b="1" dirty="0" smtClean="0">
                <a:latin typeface="+mn-lt"/>
                <a:ea typeface="+mn-ea"/>
              </a:rPr>
              <a:t>・</a:t>
            </a:r>
            <a:r>
              <a:rPr lang="ru-RU" altLang="ja-JP" sz="1600" b="1" dirty="0">
                <a:latin typeface="+mn-lt"/>
                <a:ea typeface="+mn-ea"/>
              </a:rPr>
              <a:t>П</a:t>
            </a:r>
            <a:r>
              <a:rPr lang="ru-RU" altLang="ja-JP" sz="1600" b="1" dirty="0" smtClean="0">
                <a:latin typeface="+mn-lt"/>
                <a:ea typeface="+mn-ea"/>
              </a:rPr>
              <a:t>рекрасно сочетаемые цветовые решения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ja-JP" altLang="en-US" sz="1600" b="1" dirty="0" smtClean="0">
                <a:latin typeface="+mn-lt"/>
                <a:ea typeface="+mn-ea"/>
              </a:rPr>
              <a:t>・</a:t>
            </a:r>
            <a:r>
              <a:rPr lang="ru-RU" altLang="ja-JP" sz="1600" b="1" dirty="0">
                <a:latin typeface="+mn-lt"/>
                <a:ea typeface="+mn-ea"/>
              </a:rPr>
              <a:t>Двухслойные </a:t>
            </a:r>
            <a:r>
              <a:rPr lang="ru-RU" altLang="ja-JP" sz="1600" b="1" dirty="0" smtClean="0">
                <a:latin typeface="+mn-lt"/>
                <a:ea typeface="+mn-ea"/>
              </a:rPr>
              <a:t>манжеты для большей защиты</a:t>
            </a:r>
            <a:endParaRPr lang="en-US" altLang="ja-JP" sz="1600" b="1" dirty="0">
              <a:latin typeface="+mn-lt"/>
              <a:ea typeface="+mn-ea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108188" y="1196752"/>
            <a:ext cx="6639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400" b="1" dirty="0" smtClean="0">
                <a:solidFill>
                  <a:srgbClr val="FF0000"/>
                </a:solidFill>
              </a:rPr>
              <a:t>New</a:t>
            </a:r>
            <a:endParaRPr lang="en-US" altLang="ja-JP" sz="1400" b="1" dirty="0">
              <a:solidFill>
                <a:srgbClr val="FF0000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843809" y="1242918"/>
            <a:ext cx="20882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ja-JP" sz="1400" b="1" dirty="0" smtClean="0"/>
              <a:t>Цвет: черный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ja-JP" sz="1400" b="1" dirty="0" smtClean="0"/>
              <a:t>Размеры : </a:t>
            </a:r>
            <a:r>
              <a:rPr lang="en-US" altLang="ja-JP" sz="1400" b="1" dirty="0" smtClean="0"/>
              <a:t>L/XL/2XL/3XL</a:t>
            </a:r>
          </a:p>
        </p:txBody>
      </p:sp>
      <p:sp>
        <p:nvSpPr>
          <p:cNvPr id="11" name="テキスト ボックス 27"/>
          <p:cNvSpPr txBox="1"/>
          <p:nvPr/>
        </p:nvSpPr>
        <p:spPr>
          <a:xfrm>
            <a:off x="7818851" y="299925"/>
            <a:ext cx="8707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400" b="1" dirty="0" smtClean="0"/>
              <a:t>-</a:t>
            </a:r>
            <a:r>
              <a:rPr lang="ru-RU" altLang="ja-JP" sz="1400" b="1" dirty="0" smtClean="0"/>
              <a:t>30</a:t>
            </a:r>
            <a:r>
              <a:rPr lang="en-US" altLang="ja-JP" sz="1400" b="1" dirty="0" smtClean="0"/>
              <a:t>C</a:t>
            </a:r>
            <a:r>
              <a:rPr lang="ru-RU" sz="1400" dirty="0" smtClean="0"/>
              <a:t>°</a:t>
            </a:r>
            <a:endParaRPr lang="en-US" sz="1400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400" b="1" dirty="0" smtClean="0">
                <a:solidFill>
                  <a:srgbClr val="FF0000"/>
                </a:solidFill>
              </a:rPr>
              <a:t>STRV+</a:t>
            </a:r>
            <a:r>
              <a:rPr lang="ru-RU" altLang="ja-JP" sz="1400" b="1" dirty="0" smtClean="0">
                <a:solidFill>
                  <a:srgbClr val="FF0000"/>
                </a:solidFill>
              </a:rPr>
              <a:t>8</a:t>
            </a:r>
            <a:endParaRPr lang="en-US" altLang="ja-JP" sz="1400" b="1" dirty="0" smtClean="0">
              <a:solidFill>
                <a:srgbClr val="FF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50" y="980728"/>
            <a:ext cx="2590850" cy="56860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1539174"/>
            <a:ext cx="1872834" cy="513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648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995936" y="3964414"/>
            <a:ext cx="19664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9600" dirty="0" smtClean="0">
                <a:latin typeface="Arial" pitchFamily="34" charset="0"/>
                <a:cs typeface="Arial" pitchFamily="34" charset="0"/>
              </a:rPr>
              <a:t>X </a:t>
            </a:r>
            <a:endParaRPr kumimoji="1" lang="ja-JP" altLang="en-US" sz="9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-123073" y="4443228"/>
            <a:ext cx="4861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600" b="1" dirty="0" smtClean="0">
                <a:ea typeface="HG丸ｺﾞｼｯｸM-PRO" pitchFamily="50" charset="-128"/>
              </a:rPr>
              <a:t> </a:t>
            </a:r>
            <a:r>
              <a:rPr lang="ru-RU" altLang="ja-JP" sz="3600" b="1" dirty="0" err="1" smtClean="0">
                <a:ea typeface="HG丸ｺﾞｼｯｸM-PRO" pitchFamily="50" charset="-128"/>
              </a:rPr>
              <a:t>Влагозащита</a:t>
            </a:r>
            <a:endParaRPr kumimoji="1" lang="ja-JP" altLang="en-US" sz="3600" b="1" dirty="0">
              <a:ea typeface="HG丸ｺﾞｼｯｸM-PRO" pitchFamily="50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148064" y="4149080"/>
            <a:ext cx="36594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600" b="1" dirty="0" smtClean="0">
                <a:ea typeface="HG丸ｺﾞｼｯｸM-PRO" pitchFamily="50" charset="-128"/>
              </a:rPr>
              <a:t> </a:t>
            </a:r>
            <a:r>
              <a:rPr kumimoji="1" lang="ru-RU" altLang="ja-JP" sz="3600" b="1" dirty="0" smtClean="0">
                <a:ea typeface="HG丸ｺﾞｼｯｸM-PRO" pitchFamily="50" charset="-128"/>
              </a:rPr>
              <a:t>структурный материал</a:t>
            </a:r>
            <a:endParaRPr kumimoji="1" lang="ja-JP" altLang="en-US" sz="3600" b="1" dirty="0">
              <a:ea typeface="HG丸ｺﾞｼｯｸM-PRO" pitchFamily="50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25286" y="251937"/>
            <a:ext cx="7992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ru-RU" altLang="ja-JP" sz="3200" b="1" dirty="0" smtClean="0"/>
              <a:t>Новый материал</a:t>
            </a:r>
            <a:endParaRPr kumimoji="1" lang="ja-JP" altLang="en-US" sz="32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3688" y="1053575"/>
            <a:ext cx="5723430" cy="1367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正方形/長方形 5"/>
          <p:cNvSpPr/>
          <p:nvPr/>
        </p:nvSpPr>
        <p:spPr>
          <a:xfrm>
            <a:off x="429113" y="3501008"/>
            <a:ext cx="21743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ja-JP" sz="3200" b="1" dirty="0" smtClean="0"/>
              <a:t>Концепция</a:t>
            </a:r>
            <a:endParaRPr lang="ja-JP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597851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8736</TotalTime>
  <Words>858</Words>
  <Application>Microsoft Macintosh PowerPoint</Application>
  <PresentationFormat>On-screen Show (4:3)</PresentationFormat>
  <Paragraphs>180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Calibri</vt:lpstr>
      <vt:lpstr>HGSｺﾞｼｯｸM</vt:lpstr>
      <vt:lpstr>HG丸ｺﾞｼｯｸM-PRO</vt:lpstr>
      <vt:lpstr>HG明朝E</vt:lpstr>
      <vt:lpstr>ＭＳ Ｐゴシック</vt:lpstr>
      <vt:lpstr>メイリオ</vt:lpstr>
      <vt:lpstr>Arial</vt:lpstr>
      <vt:lpstr>Office ​​テーマ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株式会社シマノ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40479-橋爪 明子</dc:creator>
  <cp:lastModifiedBy>Sergey Voronkov</cp:lastModifiedBy>
  <cp:revision>354</cp:revision>
  <cp:lastPrinted>2014-10-08T02:23:10Z</cp:lastPrinted>
  <dcterms:created xsi:type="dcterms:W3CDTF">2014-06-10T23:18:39Z</dcterms:created>
  <dcterms:modified xsi:type="dcterms:W3CDTF">2015-10-23T11:58:00Z</dcterms:modified>
</cp:coreProperties>
</file>